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7" r:id="rId1"/>
  </p:sldMasterIdLst>
  <p:notesMasterIdLst>
    <p:notesMasterId r:id="rId16"/>
  </p:notesMasterIdLst>
  <p:handoutMasterIdLst>
    <p:handoutMasterId r:id="rId17"/>
  </p:handoutMasterIdLst>
  <p:sldIdLst>
    <p:sldId id="256" r:id="rId2"/>
    <p:sldId id="278" r:id="rId3"/>
    <p:sldId id="302" r:id="rId4"/>
    <p:sldId id="300" r:id="rId5"/>
    <p:sldId id="301" r:id="rId6"/>
    <p:sldId id="281" r:id="rId7"/>
    <p:sldId id="291" r:id="rId8"/>
    <p:sldId id="292" r:id="rId9"/>
    <p:sldId id="283" r:id="rId10"/>
    <p:sldId id="295" r:id="rId11"/>
    <p:sldId id="260" r:id="rId12"/>
    <p:sldId id="277" r:id="rId13"/>
    <p:sldId id="297" r:id="rId14"/>
    <p:sldId id="288" r:id="rId15"/>
  </p:sldIdLst>
  <p:sldSz cx="9144000" cy="6858000" type="screen4x3"/>
  <p:notesSz cx="6669088" cy="9928225"/>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28" autoAdjust="0"/>
    <p:restoredTop sz="95369" autoAdjust="0"/>
  </p:normalViewPr>
  <p:slideViewPr>
    <p:cSldViewPr>
      <p:cViewPr varScale="1">
        <p:scale>
          <a:sx n="84" d="100"/>
          <a:sy n="84" d="100"/>
        </p:scale>
        <p:origin x="-1421"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2771" name="Rectangle 3"/>
          <p:cNvSpPr>
            <a:spLocks noGrp="1" noChangeArrowheads="1"/>
          </p:cNvSpPr>
          <p:nvPr>
            <p:ph type="dt" sz="quarter"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2772" name="Rectangle 4"/>
          <p:cNvSpPr>
            <a:spLocks noGrp="1" noChangeArrowheads="1"/>
          </p:cNvSpPr>
          <p:nvPr>
            <p:ph type="ftr" sz="quarter" idx="2"/>
          </p:nvPr>
        </p:nvSpPr>
        <p:spPr bwMode="auto">
          <a:xfrm>
            <a:off x="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2773" name="Rectangle 5"/>
          <p:cNvSpPr>
            <a:spLocks noGrp="1" noChangeArrowheads="1"/>
          </p:cNvSpPr>
          <p:nvPr>
            <p:ph type="sldNum" sz="quarter" idx="3"/>
          </p:nvPr>
        </p:nvSpPr>
        <p:spPr bwMode="auto">
          <a:xfrm>
            <a:off x="377825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C19C3B3D-F940-4A2A-B5AE-563738AA2219}"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22531" name="Rectangle 3"/>
          <p:cNvSpPr>
            <a:spLocks noGrp="1" noChangeArrowheads="1"/>
          </p:cNvSpPr>
          <p:nvPr>
            <p:ph type="dt"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6148" name="Rectangle 4"/>
          <p:cNvSpPr>
            <a:spLocks noRot="1" noChangeArrowheads="1" noTextEdit="1"/>
          </p:cNvSpPr>
          <p:nvPr>
            <p:ph type="sldImg" idx="2"/>
          </p:nvPr>
        </p:nvSpPr>
        <p:spPr bwMode="auto">
          <a:xfrm>
            <a:off x="852488" y="744538"/>
            <a:ext cx="4964112" cy="3722687"/>
          </a:xfrm>
          <a:prstGeom prst="rect">
            <a:avLst/>
          </a:prstGeom>
          <a:noFill/>
          <a:ln w="9525">
            <a:solidFill>
              <a:srgbClr val="000000"/>
            </a:solidFill>
            <a:miter lim="800000"/>
            <a:headEnd/>
            <a:tailEnd/>
          </a:ln>
        </p:spPr>
      </p:sp>
      <p:sp>
        <p:nvSpPr>
          <p:cNvPr id="22533" name="Rectangle 5"/>
          <p:cNvSpPr>
            <a:spLocks noGrp="1" noChangeArrowheads="1"/>
          </p:cNvSpPr>
          <p:nvPr>
            <p:ph type="body" sz="quarter" idx="3"/>
          </p:nvPr>
        </p:nvSpPr>
        <p:spPr bwMode="auto">
          <a:xfrm>
            <a:off x="666750" y="4716463"/>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534" name="Rectangle 6"/>
          <p:cNvSpPr>
            <a:spLocks noGrp="1" noChangeArrowheads="1"/>
          </p:cNvSpPr>
          <p:nvPr>
            <p:ph type="ftr" sz="quarter" idx="4"/>
          </p:nvPr>
        </p:nvSpPr>
        <p:spPr bwMode="auto">
          <a:xfrm>
            <a:off x="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22535" name="Rectangle 7"/>
          <p:cNvSpPr>
            <a:spLocks noGrp="1" noChangeArrowheads="1"/>
          </p:cNvSpPr>
          <p:nvPr>
            <p:ph type="sldNum" sz="quarter" idx="5"/>
          </p:nvPr>
        </p:nvSpPr>
        <p:spPr bwMode="auto">
          <a:xfrm>
            <a:off x="377825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A0045D6A-279E-4585-957A-C2EDC9244F55}"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p>
            <a:fld id="{22840F15-54CC-4C9E-8D11-BAB5C8C9C335}" type="slidenum">
              <a:rPr lang="en-US"/>
              <a:pPr/>
              <a:t>1</a:t>
            </a:fld>
            <a:endParaRPr lang="en-US"/>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E5D98101-11E9-4965-A1B6-F11C6736E5B1}" type="slidenum">
              <a:rPr lang="en-US"/>
              <a:pPr/>
              <a:t>8</a:t>
            </a:fld>
            <a:endParaRPr lang="en-US"/>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lnSpc>
                <a:spcPct val="80000"/>
              </a:lnSpc>
            </a:pPr>
            <a:r>
              <a:rPr lang="en-US" sz="800" smtClean="0"/>
              <a:t>1. DOBROVOLJNOST - </a:t>
            </a:r>
            <a:r>
              <a:rPr lang="pl-PL" sz="800" smtClean="0"/>
              <a:t>Vaša uvodna reč treba da sadrži podsećanje da je učešće u postupku medijacije dobrovoljno. Stranama je potrebno ukazati na njihovo pravo da u svakom momentu odustanu od učešća u daljem postupku, ukoliko nemaju želju da postupak nastave. Ali, da se ne bi na samom početku strane u sporu obeshrabrile, potrebno je izraziti nadu da do toga neće doći jer je postupak medijacije dokazano postupak koji vodi rešavanju sporova odnosne vrste i još jednom izraziti uverenje u sposobnost strana da zajedničkim naporima dođu do mirnog rešenja spora odnosno obostrano prihvatljivog sporazuma. Sa druge strane, učesnici postupka moraju znati da i vama kao medijatoru pripada zakonsko ovlašćenje da postupak obustavite ukoliko vam se učini da njegov razvoj ne vodi razrešenju spora te da, stoga, dalje vođenje postupka nije opravdano.</a:t>
            </a:r>
            <a:r>
              <a:rPr lang="en-US" sz="800" smtClean="0">
                <a:hlinkClick r:id="" action="ppaction://noaction"/>
              </a:rPr>
              <a:t>[1]</a:t>
            </a:r>
            <a:r>
              <a:rPr lang="pl-PL" sz="800" smtClean="0"/>
              <a:t> </a:t>
            </a:r>
            <a:endParaRPr lang="en-US" sz="800" smtClean="0"/>
          </a:p>
          <a:p>
            <a:pPr eaLnBrk="1" hangingPunct="1">
              <a:lnSpc>
                <a:spcPct val="80000"/>
              </a:lnSpc>
            </a:pPr>
            <a:r>
              <a:rPr lang="en-US" sz="800" smtClean="0"/>
              <a:t/>
            </a:r>
            <a:br>
              <a:rPr lang="en-US" sz="800" smtClean="0"/>
            </a:br>
            <a:r>
              <a:rPr lang="en-US" sz="800" smtClean="0">
                <a:hlinkClick r:id="" action="ppaction://noaction"/>
              </a:rPr>
              <a:t>[1]</a:t>
            </a:r>
            <a:r>
              <a:rPr lang="sr-Latn-CS" sz="800" smtClean="0"/>
              <a:t> Ukoliko zaista bude potrebe da obustavite postupak medijacije, saopštite to stranama na način koji ih neće odvratiti od korišćenja medijacije u budućnosti. Recite im, na primer, da vam se čini da nije najbolji trenutak za medijaciju u njihovom slučaju. </a:t>
            </a:r>
            <a:r>
              <a:rPr lang="pl-PL" sz="800" smtClean="0"/>
              <a:t>Ostavite mesta za stranke da se u nekom kasnijem trenutku, u boljim okolnostima, ponovo odluče na postupak medijacije. </a:t>
            </a:r>
            <a:endParaRPr lang="en-US" sz="800" smtClean="0"/>
          </a:p>
          <a:p>
            <a:pPr eaLnBrk="1" hangingPunct="1">
              <a:lnSpc>
                <a:spcPct val="80000"/>
              </a:lnSpc>
            </a:pPr>
            <a:endParaRPr lang="en-US" sz="800" smtClean="0"/>
          </a:p>
          <a:p>
            <a:pPr eaLnBrk="1" hangingPunct="1">
              <a:lnSpc>
                <a:spcPct val="80000"/>
              </a:lnSpc>
            </a:pPr>
            <a:r>
              <a:rPr lang="en-US" sz="800" smtClean="0"/>
              <a:t>2. NEFORMALNOST - Kao svaki postupak i postupak medijacije ima svoju strukturu i sled uobičajenih radnji koje medijator preduzima. Ipak, ovaj postupak nije opterećen brojnim formalnostima karakterističnim za postupak pred sudovima. U postupku medijacije nema izvođenja dokaza…</a:t>
            </a:r>
          </a:p>
          <a:p>
            <a:pPr eaLnBrk="1" hangingPunct="1">
              <a:lnSpc>
                <a:spcPct val="80000"/>
              </a:lnSpc>
            </a:pPr>
            <a:r>
              <a:rPr lang="en-US" sz="800" smtClean="0"/>
              <a:t>Neformalnost postupka medijacije doprinosi brsem resavanju slucajeva u odnosu na vreme koje odnosi sudsko resavanje sporova. </a:t>
            </a:r>
          </a:p>
          <a:p>
            <a:pPr eaLnBrk="1" hangingPunct="1">
              <a:lnSpc>
                <a:spcPct val="80000"/>
              </a:lnSpc>
            </a:pPr>
            <a:endParaRPr lang="en-US" sz="800" smtClean="0"/>
          </a:p>
          <a:p>
            <a:pPr eaLnBrk="1" hangingPunct="1">
              <a:lnSpc>
                <a:spcPct val="80000"/>
              </a:lnSpc>
            </a:pPr>
            <a:r>
              <a:rPr lang="en-US" sz="800" smtClean="0"/>
              <a:t>3. ZATVOREN ZA JAVNOST - Većina ljudi se neće osećati prijatno kada su detalji iz njihovog privatnog života dostupni javnosti. To može imati negativan uticaj na ponašanje stranaka u parnici i dodatno podsticati već postojeci konflikt. Medijacija obezbeđuje ambijent u kome će stranke imati priliku da bez prisustva i uticaja drugih, same rade na rešavanju sopstvenog konflikta. Načelo privatnosti uz podršku načela poverljivosti postupka omogućava otvorenost i slobodnu komunikaciju stranaka koja nije opterećena stresom iznošenja intimnih detalja u prisustvu trećih lica, niti strahom da će iznete informacije biti naknadno učinjene dostupnim javnosti. </a:t>
            </a:r>
          </a:p>
          <a:p>
            <a:pPr eaLnBrk="1" hangingPunct="1">
              <a:lnSpc>
                <a:spcPct val="80000"/>
              </a:lnSpc>
            </a:pPr>
            <a:endParaRPr lang="en-US" sz="800" smtClean="0"/>
          </a:p>
          <a:p>
            <a:pPr eaLnBrk="1" hangingPunct="1">
              <a:lnSpc>
                <a:spcPct val="80000"/>
              </a:lnSpc>
            </a:pPr>
            <a:r>
              <a:rPr lang="en-US" sz="800" smtClean="0"/>
              <a:t>4. POVERLJIVOST - </a:t>
            </a:r>
            <a:r>
              <a:rPr lang="pl-PL" sz="800" smtClean="0"/>
              <a:t>U svojoj uvodnoj reči obavezno naglasite da je postupak medijacije poverljiv i objasnite stranama šta poverljivost znači. Strane u sporu najčešće su laici koji nisu zaista svesni značenja i dejstva načela poverljivosti, a one su jedine koje poseduju informacije od značaja za rešenje spora. Posebno je važno stranke poučiti šta poverljivost podrazumeva jer će takvo objašnjenje imati poseban uticaj u smislu slobodnog iznošenja informacija od strane učesnika u toku postupka. P</a:t>
            </a:r>
            <a:r>
              <a:rPr lang="sr-Latn-CS" sz="800" smtClean="0"/>
              <a:t>overljivost postupka medijacije obavezuje i strane u sporu i medijatora. Sa stanovišta medijatora, načelo poverljivosti znači zabranu svedočenja na sudu ili u nekom drugom postupku u vezi sa informacijama do kojih je  medijator došao u postupku medijacije. Sa stanovišta strana u sporu načelo poverljivosti znači zakonsku zabranu korišćenja informacije, izjava i predloga datih u postupku medijacije u svrhu dokaza u kasnijem sudskom ili drugom postupku. Zakon, međutim, ostavlja slobodu stranama da se sporazumeju drugačije. Izuzetak postoji u slučaju kada se radi o informacijama koje se moraju otkriti u skladu sa zakonom, u cilju primene ili sprovođenja sporazuma do koga su stranke došle u postupku medijacije, kao i u slučaju kada to nalaže javni interes. Dakle, načelo poverljivosti postupka medijacije obuhvata ograničenja koja se tiču kako obaveza medijatora, tako i samih strana u sporu. </a:t>
            </a:r>
          </a:p>
          <a:p>
            <a:pPr eaLnBrk="1" hangingPunct="1">
              <a:lnSpc>
                <a:spcPct val="80000"/>
              </a:lnSpc>
            </a:pPr>
            <a:r>
              <a:rPr lang="sr-Latn-CS" sz="800" smtClean="0"/>
              <a:t>Imajući u vidu šta poverljivost postupka znači stranke će imati veću slobodu u iznošenju informacija koje se tiču spora, a bez straha da bi se one mogle upotrebiti na njihovu štetu u nekom kasnijem postupku. </a:t>
            </a:r>
            <a:endParaRPr lang="en-US" sz="800" smtClean="0"/>
          </a:p>
          <a:p>
            <a:pPr eaLnBrk="1" hangingPunct="1">
              <a:lnSpc>
                <a:spcPct val="80000"/>
              </a:lnSpc>
            </a:pPr>
            <a:r>
              <a:rPr lang="en-US" sz="800" smtClean="0"/>
              <a:t>6. </a:t>
            </a:r>
            <a:r>
              <a:rPr lang="sr-Latn-CS" sz="800" smtClean="0"/>
              <a:t>Od posebnog je značaja razlikovanje pojmova nezavisnosti i neutralnosti medijatora. Pojam nezavisnosti medijatora podrazumeva da medijator ne može u postupku zastupati interese bilo koje od stranaka. Sa druge strane, neutralnost medijatora tiče se nemogućnosti da u ulozi medijatora bude lice koje u konkretnom sporu ima bilo kakav lični interes ili za koje se vezuju neki drugi razlozi koji bi mogli ugroziti njegovu nepristrasnost.</a:t>
            </a:r>
            <a:endParaRPr lang="en-US" sz="800" smtClean="0"/>
          </a:p>
          <a:p>
            <a:pPr eaLnBrk="1" hangingPunct="1">
              <a:lnSpc>
                <a:spcPct val="80000"/>
              </a:lnSpc>
            </a:pPr>
            <a:r>
              <a:rPr lang="pl-PL" sz="800" smtClean="0"/>
              <a:t>Podsetite strane da im je dozvoljeno da se u toku postupka konsultuju sa svojim punomoćnikom (ukoliko ga imaju), kao i da njihovi punomoćnici mogu prisustvovati postupku medijacije (u slučaju kada već nisu prisutni). Takvu mogućnost daje im Zakon o posredovanju. </a:t>
            </a:r>
            <a:endParaRPr lang="en-US" sz="800" smtClean="0"/>
          </a:p>
          <a:p>
            <a:pPr eaLnBrk="1" hangingPunct="1">
              <a:lnSpc>
                <a:spcPct val="80000"/>
              </a:lnSpc>
            </a:pPr>
            <a:r>
              <a:rPr lang="pl-PL" sz="800" smtClean="0"/>
              <a:t>treba naglasiti da vi sami niste ovlašćeni da stranama dajete mišljenje  o pravnoj kvalifikaciji njihovih pozicija, ali da im možete, na njihov zahtev, dati potrebne pravne informacije. Medijator ne treba da daje svoje mišljenje o pozitivnim i negativnim stranama pravne pozicije učesnika jer time sebe stavlja u ulogu koja je slična ulozi sudije ili advokata i ugrožava svoju neutralnost. Suprotno tome, medijator može da pruži strankama određene neutralne pravne informacije i to kada stranke zahtevaju. To mogu da budu informacije o zakonskim odredbama, neka iskustva iz bivših slučajeva koja mogu biti od pomoći strankama, a za sve drugo strane treba uputiti da se posavetuju sa svojim punomoćnicima. </a:t>
            </a:r>
            <a:endParaRPr lang="en-US" sz="800" smtClean="0"/>
          </a:p>
          <a:p>
            <a:pPr eaLnBrk="1" hangingPunct="1">
              <a:lnSpc>
                <a:spcPct val="80000"/>
              </a:lnSpc>
            </a:pPr>
            <a:r>
              <a:rPr lang="en-US" sz="800" smtClean="0"/>
              <a:t>7. parties make decisions including the terms of any resolution, that gives the parties psychological ownership making it more likely that they will comply with any agreement reached, mediator should not substitute his judgment for that of the parties, the parties are able to construct solutions more suitable for them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013CEEFA-D2E9-4C05-85AA-327FE490AF64}" type="slidenum">
              <a:rPr lang="en-US"/>
              <a:pPr/>
              <a:t>11</a:t>
            </a:fld>
            <a:endParaRPr lang="en-US"/>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marL="228600" indent="-228600" algn="just" eaLnBrk="1" hangingPunct="1">
              <a:lnSpc>
                <a:spcPct val="80000"/>
              </a:lnSpc>
              <a:buFontTx/>
              <a:buAutoNum type="arabicPeriod"/>
            </a:pPr>
            <a:r>
              <a:rPr lang="sr-Latn-CS" sz="800" smtClean="0"/>
              <a:t>Medijator usmerava proces i pregovore između strana u sporu sa cilje</a:t>
            </a:r>
            <a:r>
              <a:rPr lang="en-US" sz="800" smtClean="0"/>
              <a:t>m</a:t>
            </a:r>
            <a:r>
              <a:rPr lang="sr-Latn-CS" sz="800" smtClean="0"/>
              <a:t> iznala</a:t>
            </a:r>
            <a:r>
              <a:rPr lang="en-US" sz="800" smtClean="0"/>
              <a:t>z</a:t>
            </a:r>
            <a:r>
              <a:rPr lang="sr-Latn-CS" sz="800" smtClean="0"/>
              <a:t>enja rešenja koje će odgovarati interesima i potrebama obe strane. On utvrđuje sporna pitanja i traga za interesima strana koji su skriveni iza pozicija koje strane zauzimaju. On stranama u sporu pomaže u iznalaženju i analizi mogućih opcija za rešenje spora, ali je konačan izbor rešenja spora isključivo na stranama u sporu. Medijator ne daje pravne savete stranama i ne ukazuje im na to kako bi sud u konkretnom slučaju odlučio. </a:t>
            </a:r>
            <a:r>
              <a:rPr lang="en-US" sz="800" smtClean="0"/>
              <a:t>M</a:t>
            </a:r>
            <a:r>
              <a:rPr lang="sl-SI" sz="800" smtClean="0"/>
              <a:t>edijator ne daje svoje predloge za rešenje spora, niti pruža bilo kakve pravne savete stranama u sporu. Sporazum je samo onaj koji su same strane u sporu izabrale. U </a:t>
            </a:r>
            <a:r>
              <a:rPr lang="en-US" sz="800" smtClean="0"/>
              <a:t>tom smislu, moze se reci da u postupku medijacije</a:t>
            </a:r>
            <a:r>
              <a:rPr lang="sl-SI" sz="800" smtClean="0"/>
              <a:t> medijator kontroliše proces, dok strane u sporu kontrolišu njegov rezultat. </a:t>
            </a:r>
            <a:endParaRPr lang="en-US" sz="800" smtClean="0"/>
          </a:p>
          <a:p>
            <a:pPr marL="228600" indent="-228600" algn="just" eaLnBrk="1" hangingPunct="1">
              <a:lnSpc>
                <a:spcPct val="80000"/>
              </a:lnSpc>
              <a:buFontTx/>
              <a:buAutoNum type="arabicPeriod"/>
            </a:pPr>
            <a:r>
              <a:rPr lang="en-US" sz="800" smtClean="0"/>
              <a:t>Uloga medijatora je prvenstveno uloga fasilitatora, onoga ko podstice i usmerava komunikaciju izmedju strana u sporu u cilju postizanja obostrano prihvatljivog resenja sporazuma. Kako medijator to cini? Osnovna tehnika kojom se medijatori koriste je tehnika aktivnog slusanja, a pre svega tehnika refleksije i sumiranja. Aktivno slusanje je vestina koja je korisna u svakodnevnom zivotu, a koja je najvaznije orudje medijatora. Aktivno slusanje je slusanje sa razumevanjem. Tehnika</a:t>
            </a:r>
            <a:r>
              <a:rPr lang="pl-PL" sz="800" smtClean="0"/>
              <a:t> refleksije i sumiranja predstavlja jednu od najčešće korišćenih metoda u postupku medijacije. Nema jednostavnije tehnike, a koja daje toliko pozitivnih rezultata u smislu ostvarivanja efektivne komunikacije između stranaka. </a:t>
            </a:r>
            <a:endParaRPr lang="en-US" sz="800" smtClean="0"/>
          </a:p>
          <a:p>
            <a:pPr marL="228600" indent="-228600" algn="just" eaLnBrk="1" hangingPunct="1">
              <a:lnSpc>
                <a:spcPct val="80000"/>
              </a:lnSpc>
            </a:pPr>
            <a:r>
              <a:rPr lang="en-US" sz="800" b="1" smtClean="0"/>
              <a:t>R</a:t>
            </a:r>
            <a:r>
              <a:rPr lang="sr-Latn-CS" sz="800" b="1" smtClean="0"/>
              <a:t>efleksija</a:t>
            </a:r>
            <a:r>
              <a:rPr lang="sr-Latn-CS" sz="800" smtClean="0"/>
              <a:t> podrazumeva da medijator bukvalno ponovi ono što je </a:t>
            </a:r>
            <a:r>
              <a:rPr lang="en-US" sz="800" smtClean="0"/>
              <a:t>jedna strana</a:t>
            </a:r>
            <a:r>
              <a:rPr lang="sr-Latn-CS" sz="800" smtClean="0"/>
              <a:t> upravo </a:t>
            </a:r>
            <a:r>
              <a:rPr lang="en-US" sz="800" smtClean="0"/>
              <a:t>rekla</a:t>
            </a:r>
            <a:r>
              <a:rPr lang="sr-Latn-CS" sz="800" smtClean="0"/>
              <a:t> koristeći iste reči i izraze koje je ona koristila.</a:t>
            </a:r>
            <a:r>
              <a:rPr lang="en-US" sz="800" smtClean="0"/>
              <a:t> Npr. kaze “ako sam Vas dobro razumeo vi smatrate da….” i ponovi tacno ono sto je jedna strana upravo izgovorila. Time medijator pre svega proverava da li je dobro cuo i razumeo stav jedne strane, istovremeno pomaze drugoj strani da mozda po prvi put cuje, shvati i razume šta druga strana govori, ali na jedan drugačiji, bolji, neutralniji način (jer njene reci sada izgovara neutralno lice - medijator), i konacno, refleksijom se postize efekat da strana koja je upravo govorila mozda takodje prvi put zaista cuje samu sebe, shvati sta je ustvari rekla. Ovi efekti koriscenja metode refleksije su od velike pomoci u postupku medijacije, posebno u sporovima koji karakterise …</a:t>
            </a:r>
            <a:endParaRPr lang="sv-SE" sz="800" smtClean="0"/>
          </a:p>
          <a:p>
            <a:pPr marL="228600" indent="-228600" eaLnBrk="1" hangingPunct="1">
              <a:lnSpc>
                <a:spcPct val="80000"/>
              </a:lnSpc>
            </a:pPr>
            <a:r>
              <a:rPr lang="sv-SE" sz="800" b="1" smtClean="0"/>
              <a:t>Sumiranje</a:t>
            </a:r>
            <a:r>
              <a:rPr lang="sv-SE" sz="800" smtClean="0"/>
              <a:t> – podrazumeva da nakon što je medijator čuo šta o određenom pitanju obe strane imaju da kažu i nakon što je ponovio rečeno (koristeći metodu refleksije), sada sve to sumira. Sumiranje nije ništa drugo do refleksija onoga što su obe strane upravo rekle. </a:t>
            </a:r>
          </a:p>
          <a:p>
            <a:pPr marL="228600" indent="-228600" eaLnBrk="1" hangingPunct="1">
              <a:lnSpc>
                <a:spcPct val="80000"/>
              </a:lnSpc>
            </a:pPr>
            <a:r>
              <a:rPr lang="sv-SE" sz="800" smtClean="0"/>
              <a:t>3. Kao sto je vec receno, uloga medijatora sastoji se i u pruzanju pomoci stranama u sporu da pronadju i uzmu u obzir sve moguce opcije za resenje spora, kako bi konacno izmedju njih izabrale onu koja najvise odgovara njihovim zajednickim potrebama i interesima, i takvo resenje pretocile u sporazum.</a:t>
            </a:r>
          </a:p>
          <a:p>
            <a:pPr marL="228600" indent="-228600" eaLnBrk="1" hangingPunct="1">
              <a:lnSpc>
                <a:spcPct val="80000"/>
              </a:lnSpc>
            </a:pPr>
            <a:r>
              <a:rPr lang="sv-SE" sz="800" smtClean="0"/>
              <a:t>4. Konacno, na zahtev strana u sporu medijator ucestvuje u sacinjavanju sporazuma kojim se njihov spor resava. U praksi ce ovaj sporazum uglavno sacinjavati punomocnici strana, ali pomoc medijatora, kao lica koje je vodilo postupak, moze biti od veoma vazna. </a:t>
            </a:r>
          </a:p>
          <a:p>
            <a:pPr marL="228600" indent="-228600" eaLnBrk="1" hangingPunct="1">
              <a:lnSpc>
                <a:spcPct val="80000"/>
              </a:lnSpc>
            </a:pPr>
            <a:endParaRPr lang="en-US" sz="800" smtClean="0"/>
          </a:p>
          <a:p>
            <a:pPr marL="228600" indent="-228600" eaLnBrk="1" hangingPunct="1">
              <a:lnSpc>
                <a:spcPct val="80000"/>
              </a:lnSpc>
            </a:pPr>
            <a:endParaRPr lang="en-US" sz="800" smtClean="0"/>
          </a:p>
          <a:p>
            <a:pPr marL="228600" indent="-228600" eaLnBrk="1" hangingPunct="1">
              <a:lnSpc>
                <a:spcPct val="80000"/>
              </a:lnSpc>
            </a:pPr>
            <a:endParaRPr lang="en-US" sz="80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flipH="1">
            <a:off x="2667000" y="0"/>
            <a:ext cx="6477000" cy="6858000"/>
          </a:xfrm>
          <a:prstGeom prst="rect">
            <a:avLst/>
          </a:prstGeom>
          <a:blipFill>
            <a:blip r:embed="rId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5" name="Straight Connector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a:defRPr/>
            </a:pPr>
            <a:endParaRPr lang="en-US"/>
          </a:p>
        </p:txBody>
      </p:sp>
      <p:sp>
        <p:nvSpPr>
          <p:cNvPr id="12" name="Title 11"/>
          <p:cNvSpPr>
            <a:spLocks noGrp="1"/>
          </p:cNvSpPr>
          <p:nvPr>
            <p:ph type="ctrTitle"/>
          </p:nvPr>
        </p:nvSpPr>
        <p:spPr>
          <a:xfrm>
            <a:off x="3366868" y="533400"/>
            <a:ext cx="5105400" cy="2868168"/>
          </a:xfrm>
        </p:spPr>
        <p:txBody>
          <a:bodyPr>
            <a:noAutofit/>
          </a:bodyPr>
          <a:lstStyle>
            <a:lvl1pPr algn="r">
              <a:defRPr sz="4200" b="1"/>
            </a:lvl1pPr>
            <a:extLst/>
          </a:lstStyle>
          <a:p>
            <a:r>
              <a:rPr lang="en-US" smtClean="0"/>
              <a:t>Click to edit Master title style</a:t>
            </a:r>
            <a:endParaRPr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endParaRPr/>
          </a:p>
        </p:txBody>
      </p:sp>
      <p:sp>
        <p:nvSpPr>
          <p:cNvPr id="7" name="Footer Placeholder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a:p>
        </p:txBody>
      </p:sp>
      <p:sp>
        <p:nvSpPr>
          <p:cNvPr id="8" name="Slide Number Placeholder 28"/>
          <p:cNvSpPr>
            <a:spLocks noGrp="1"/>
          </p:cNvSpPr>
          <p:nvPr>
            <p:ph type="sldNum" sz="quarter" idx="12"/>
          </p:nvPr>
        </p:nvSpPr>
        <p:spPr>
          <a:xfrm>
            <a:off x="7880350" y="6556375"/>
            <a:ext cx="588963" cy="228600"/>
          </a:xfrm>
        </p:spPr>
        <p:txBody>
          <a:bodyPr/>
          <a:lstStyle>
            <a:lvl1pPr>
              <a:defRPr>
                <a:solidFill>
                  <a:srgbClr val="FFFFFF"/>
                </a:solidFill>
              </a:defRPr>
            </a:lvl1pPr>
          </a:lstStyle>
          <a:p>
            <a:fld id="{694F2A11-AB80-412A-99EE-0B6ACE1AD7DE}"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15"/>
          <p:cNvSpPr>
            <a:spLocks noGrp="1"/>
          </p:cNvSpPr>
          <p:nvPr>
            <p:ph type="sldNum" sz="quarter" idx="12"/>
          </p:nvPr>
        </p:nvSpPr>
        <p:spPr/>
        <p:txBody>
          <a:bodyPr/>
          <a:lstStyle>
            <a:lvl1pPr>
              <a:defRPr/>
            </a:lvl1pPr>
          </a:lstStyle>
          <a:p>
            <a:fld id="{63E17191-7B71-45D3-ADC5-2BA0CEDC9F78}"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243388" y="6557963"/>
            <a:ext cx="2001837" cy="227012"/>
          </a:xfrm>
        </p:spPr>
        <p:txBody>
          <a:bodyPr/>
          <a:lstStyle>
            <a:lvl1pPr>
              <a:defRPr/>
            </a:lvl1pPr>
            <a:extLst/>
          </a:lstStyle>
          <a:p>
            <a:pPr>
              <a:defRPr/>
            </a:pPr>
            <a:endParaRPr lang="en-US"/>
          </a:p>
        </p:txBody>
      </p:sp>
      <p:sp>
        <p:nvSpPr>
          <p:cNvPr id="5" name="Footer Placeholder 4"/>
          <p:cNvSpPr>
            <a:spLocks noGrp="1"/>
          </p:cNvSpPr>
          <p:nvPr>
            <p:ph type="ftr" sz="quarter" idx="11"/>
          </p:nvPr>
        </p:nvSpPr>
        <p:spPr>
          <a:xfrm>
            <a:off x="457200" y="6556375"/>
            <a:ext cx="3657600" cy="228600"/>
          </a:xfrm>
        </p:spPr>
        <p:txBody>
          <a:bodyPr/>
          <a:lstStyle>
            <a:lvl1pPr>
              <a:defRPr/>
            </a:lvl1pPr>
            <a:extLst/>
          </a:lstStyle>
          <a:p>
            <a:pPr>
              <a:defRPr/>
            </a:pPr>
            <a:endParaRPr lang="en-US"/>
          </a:p>
        </p:txBody>
      </p:sp>
      <p:sp>
        <p:nvSpPr>
          <p:cNvPr id="6" name="Slide Number Placeholder 5"/>
          <p:cNvSpPr>
            <a:spLocks noGrp="1"/>
          </p:cNvSpPr>
          <p:nvPr>
            <p:ph type="sldNum" sz="quarter" idx="12"/>
          </p:nvPr>
        </p:nvSpPr>
        <p:spPr>
          <a:xfrm>
            <a:off x="6254750" y="6553200"/>
            <a:ext cx="587375" cy="228600"/>
          </a:xfrm>
        </p:spPr>
        <p:txBody>
          <a:bodyPr/>
          <a:lstStyle>
            <a:lvl1pPr>
              <a:defRPr/>
            </a:lvl1pPr>
          </a:lstStyle>
          <a:p>
            <a:fld id="{B116F923-DF2A-4F5E-B370-61EBF677B93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15"/>
          <p:cNvSpPr>
            <a:spLocks noGrp="1"/>
          </p:cNvSpPr>
          <p:nvPr>
            <p:ph type="sldNum" sz="quarter" idx="12"/>
          </p:nvPr>
        </p:nvSpPr>
        <p:spPr/>
        <p:txBody>
          <a:bodyPr/>
          <a:lstStyle>
            <a:lvl1pPr>
              <a:defRPr/>
            </a:lvl1pPr>
          </a:lstStyle>
          <a:p>
            <a:fld id="{9B9EE526-8741-49C3-AC9F-2F68461F9D5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anchor="t"/>
          <a:lstStyle>
            <a:lvl1pPr algn="r">
              <a:buNone/>
              <a:defRPr sz="42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4" name="Date Placeholder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endParaRPr lang="en-US"/>
          </a:p>
        </p:txBody>
      </p:sp>
      <p:sp>
        <p:nvSpPr>
          <p:cNvPr id="5" name="Footer Placeholder 4"/>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en-US"/>
          </a:p>
        </p:txBody>
      </p:sp>
      <p:sp>
        <p:nvSpPr>
          <p:cNvPr id="6" name="Slide Number Placeholder 5"/>
          <p:cNvSpPr>
            <a:spLocks noGrp="1"/>
          </p:cNvSpPr>
          <p:nvPr>
            <p:ph type="sldNum" sz="quarter" idx="12"/>
          </p:nvPr>
        </p:nvSpPr>
        <p:spPr>
          <a:xfrm>
            <a:off x="6734175" y="6554788"/>
            <a:ext cx="587375" cy="228600"/>
          </a:xfrm>
        </p:spPr>
        <p:txBody>
          <a:bodyPr/>
          <a:lstStyle>
            <a:lvl1pPr>
              <a:defRPr/>
            </a:lvl1pPr>
          </a:lstStyle>
          <a:p>
            <a:fld id="{2FD65021-3B43-4CD6-BB7E-62DAF4AE0EB0}"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15"/>
          <p:cNvSpPr>
            <a:spLocks noGrp="1"/>
          </p:cNvSpPr>
          <p:nvPr>
            <p:ph type="sldNum" sz="quarter" idx="12"/>
          </p:nvPr>
        </p:nvSpPr>
        <p:spPr/>
        <p:txBody>
          <a:bodyPr/>
          <a:lstStyle>
            <a:lvl1pPr>
              <a:defRPr/>
            </a:lvl1pPr>
          </a:lstStyle>
          <a:p>
            <a:fld id="{6B5202D9-79A9-4C93-89D9-25358F68181B}"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6"/>
          <p:cNvSpPr>
            <a:spLocks noGrp="1"/>
          </p:cNvSpPr>
          <p:nvPr>
            <p:ph type="dt" sz="half" idx="10"/>
          </p:nvPr>
        </p:nvSpPr>
        <p:spPr/>
        <p:txBody>
          <a:bodyPr/>
          <a:lstStyle>
            <a:lvl1pPr>
              <a:defRPr/>
            </a:lvl1pPr>
          </a:lstStyle>
          <a:p>
            <a:pPr>
              <a:defRPr/>
            </a:pPr>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
        <p:nvSpPr>
          <p:cNvPr id="9" name="Slide Number Placeholder 15"/>
          <p:cNvSpPr>
            <a:spLocks noGrp="1"/>
          </p:cNvSpPr>
          <p:nvPr>
            <p:ph type="sldNum" sz="quarter" idx="12"/>
          </p:nvPr>
        </p:nvSpPr>
        <p:spPr/>
        <p:txBody>
          <a:bodyPr/>
          <a:lstStyle>
            <a:lvl1pPr>
              <a:defRPr/>
            </a:lvl1pPr>
          </a:lstStyle>
          <a:p>
            <a:fld id="{3710B0A8-057B-48F7-BE24-C9130799102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Date Placeholder 26"/>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15"/>
          <p:cNvSpPr>
            <a:spLocks noGrp="1"/>
          </p:cNvSpPr>
          <p:nvPr>
            <p:ph type="sldNum" sz="quarter" idx="12"/>
          </p:nvPr>
        </p:nvSpPr>
        <p:spPr/>
        <p:txBody>
          <a:bodyPr/>
          <a:lstStyle>
            <a:lvl1pPr>
              <a:defRPr/>
            </a:lvl1pPr>
          </a:lstStyle>
          <a:p>
            <a:fld id="{260C33FF-F33E-4C15-875E-1B7012B7BF03}"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6"/>
          <p:cNvSpPr>
            <a:spLocks noGrp="1"/>
          </p:cNvSpPr>
          <p:nvPr>
            <p:ph type="dt" sz="half" idx="10"/>
          </p:nvPr>
        </p:nvSpPr>
        <p:spPr/>
        <p:txBody>
          <a:bodyPr/>
          <a:lstStyle>
            <a:lvl1pPr>
              <a:defRPr/>
            </a:lvl1pPr>
          </a:lstStyle>
          <a:p>
            <a:pPr>
              <a:defRPr/>
            </a:pPr>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
        <p:nvSpPr>
          <p:cNvPr id="4" name="Slide Number Placeholder 15"/>
          <p:cNvSpPr>
            <a:spLocks noGrp="1"/>
          </p:cNvSpPr>
          <p:nvPr>
            <p:ph type="sldNum" sz="quarter" idx="12"/>
          </p:nvPr>
        </p:nvSpPr>
        <p:spPr/>
        <p:txBody>
          <a:bodyPr/>
          <a:lstStyle>
            <a:lvl1pPr>
              <a:defRPr/>
            </a:lvl1pPr>
          </a:lstStyle>
          <a:p>
            <a:fld id="{7482DCE1-D293-4332-B47B-6D6865B111E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15"/>
          <p:cNvSpPr>
            <a:spLocks noGrp="1"/>
          </p:cNvSpPr>
          <p:nvPr>
            <p:ph type="sldNum" sz="quarter" idx="12"/>
          </p:nvPr>
        </p:nvSpPr>
        <p:spPr/>
        <p:txBody>
          <a:bodyPr/>
          <a:lstStyle>
            <a:lvl1pPr>
              <a:defRPr/>
            </a:lvl1pPr>
          </a:lstStyle>
          <a:p>
            <a:fld id="{16184DF5-EE8B-40FE-9DE4-56329EFC3E5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6" name="Rectangle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2" name="Title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n-US" smtClean="0"/>
              <a:t>Click to edit Master title style</a:t>
            </a:r>
            <a:endParaRPr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7" name="Date Placeholder 4"/>
          <p:cNvSpPr>
            <a:spLocks noGrp="1"/>
          </p:cNvSpPr>
          <p:nvPr>
            <p:ph type="dt" sz="half" idx="10"/>
          </p:nvPr>
        </p:nvSpPr>
        <p:spPr/>
        <p:txBody>
          <a:bodyPr/>
          <a:lstStyle>
            <a:lvl1pPr>
              <a:defRPr/>
            </a:lvl1pPr>
            <a:extLst/>
          </a:lstStyle>
          <a:p>
            <a:pPr>
              <a:defRPr/>
            </a:pPr>
            <a:endParaRPr lang="en-US"/>
          </a:p>
        </p:txBody>
      </p:sp>
      <p:sp>
        <p:nvSpPr>
          <p:cNvPr id="8" name="Footer Placeholder 5"/>
          <p:cNvSpPr>
            <a:spLocks noGrp="1"/>
          </p:cNvSpPr>
          <p:nvPr>
            <p:ph type="ftr" sz="quarter" idx="11"/>
          </p:nvPr>
        </p:nvSpPr>
        <p:spPr/>
        <p:txBody>
          <a:bodyPr/>
          <a:lstStyle>
            <a:lvl1pPr>
              <a:defRPr/>
            </a:lvl1pPr>
            <a:extLst/>
          </a:lstStyle>
          <a:p>
            <a:pPr>
              <a:defRPr/>
            </a:pPr>
            <a:endParaRPr lang="en-US"/>
          </a:p>
        </p:txBody>
      </p:sp>
      <p:sp>
        <p:nvSpPr>
          <p:cNvPr id="9" name="Slide Number Placeholder 6"/>
          <p:cNvSpPr>
            <a:spLocks noGrp="1"/>
          </p:cNvSpPr>
          <p:nvPr>
            <p:ph type="sldNum" sz="quarter" idx="12"/>
          </p:nvPr>
        </p:nvSpPr>
        <p:spPr/>
        <p:txBody>
          <a:bodyPr/>
          <a:lstStyle>
            <a:lvl1pPr>
              <a:defRPr/>
            </a:lvl1pPr>
          </a:lstStyle>
          <a:p>
            <a:fld id="{F11DA2BC-BDEC-4E6F-A407-55754E760DF1}" type="slidenum">
              <a:rPr lang="en-US"/>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3" name="Title Placeholder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n-US" smtClean="0"/>
              <a:t>Click to edit Master title style</a:t>
            </a:r>
            <a:endParaRPr lang="en-US"/>
          </a:p>
        </p:txBody>
      </p:sp>
      <p:sp>
        <p:nvSpPr>
          <p:cNvPr id="31" name="Text Placeholder 30"/>
          <p:cNvSpPr>
            <a:spLocks noGrp="1"/>
          </p:cNvSpPr>
          <p:nvPr>
            <p:ph type="body" idx="1"/>
          </p:nvPr>
        </p:nvSpPr>
        <p:spPr bwMode="auto">
          <a:xfrm>
            <a:off x="457200" y="1609725"/>
            <a:ext cx="7239000" cy="4846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7" name="Date Placeholder 26"/>
          <p:cNvSpPr>
            <a:spLocks noGrp="1"/>
          </p:cNvSpPr>
          <p:nvPr>
            <p:ph type="dt" sz="half" idx="2"/>
          </p:nvPr>
        </p:nvSpPr>
        <p:spPr>
          <a:xfrm>
            <a:off x="4246563" y="6557963"/>
            <a:ext cx="2001837" cy="227012"/>
          </a:xfrm>
          <a:prstGeom prst="rect">
            <a:avLst/>
          </a:prstGeom>
        </p:spPr>
        <p:txBody>
          <a:bodyPr vert="horz" tIns="0" bIns="0" anchor="b"/>
          <a:lstStyle>
            <a:lvl1pPr algn="l" eaLnBrk="1" latinLnBrk="0" hangingPunct="1">
              <a:defRPr kumimoji="0" sz="1000">
                <a:solidFill>
                  <a:schemeClr val="tx2"/>
                </a:solidFill>
                <a:latin typeface="Arial" charset="0"/>
              </a:defRPr>
            </a:lvl1pPr>
            <a:extLst/>
          </a:lstStyle>
          <a:p>
            <a:pPr>
              <a:defRPr/>
            </a:pPr>
            <a:endParaRPr lang="en-US"/>
          </a:p>
        </p:txBody>
      </p:sp>
      <p:sp>
        <p:nvSpPr>
          <p:cNvPr id="4" name="Footer Placeholder 3"/>
          <p:cNvSpPr>
            <a:spLocks noGrp="1"/>
          </p:cNvSpPr>
          <p:nvPr>
            <p:ph type="ftr" sz="quarter" idx="3"/>
          </p:nvPr>
        </p:nvSpPr>
        <p:spPr>
          <a:xfrm>
            <a:off x="457200" y="6557963"/>
            <a:ext cx="3657600" cy="228600"/>
          </a:xfrm>
          <a:prstGeom prst="rect">
            <a:avLst/>
          </a:prstGeom>
        </p:spPr>
        <p:txBody>
          <a:bodyPr vert="horz" tIns="0" bIns="0" anchor="b"/>
          <a:lstStyle>
            <a:lvl1pPr algn="r" eaLnBrk="1" latinLnBrk="0" hangingPunct="1">
              <a:defRPr kumimoji="0" sz="1000">
                <a:solidFill>
                  <a:schemeClr val="tx2"/>
                </a:solidFill>
                <a:latin typeface="Arial" charset="0"/>
              </a:defRPr>
            </a:lvl1pPr>
            <a:extLst/>
          </a:lstStyle>
          <a:p>
            <a:pPr>
              <a:defRPr/>
            </a:pPr>
            <a:endParaRPr lang="en-US"/>
          </a:p>
        </p:txBody>
      </p:sp>
      <p:sp>
        <p:nvSpPr>
          <p:cNvPr id="16" name="Slide Number Placeholder 15"/>
          <p:cNvSpPr>
            <a:spLocks noGrp="1"/>
          </p:cNvSpPr>
          <p:nvPr>
            <p:ph type="sldNum" sz="quarter" idx="4"/>
          </p:nvPr>
        </p:nvSpPr>
        <p:spPr>
          <a:xfrm>
            <a:off x="6251575" y="6556375"/>
            <a:ext cx="588963" cy="228600"/>
          </a:xfrm>
          <a:prstGeom prst="rect">
            <a:avLst/>
          </a:prstGeom>
        </p:spPr>
        <p:txBody>
          <a:bodyPr vert="horz" wrap="square" lIns="0" tIns="0" rIns="0" bIns="0" numCol="1" anchor="b" anchorCtr="0" compatLnSpc="1">
            <a:prstTxWarp prst="textNoShape">
              <a:avLst/>
            </a:prstTxWarp>
          </a:bodyPr>
          <a:lstStyle>
            <a:lvl1pPr algn="r" eaLnBrk="1" hangingPunct="1">
              <a:defRPr sz="1100">
                <a:solidFill>
                  <a:schemeClr val="tx2"/>
                </a:solidFill>
              </a:defRPr>
            </a:lvl1pPr>
          </a:lstStyle>
          <a:p>
            <a:fld id="{9093BDFA-950E-4E51-88A7-CF739CA0E6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140" r:id="rId1"/>
    <p:sldLayoutId id="2147484133" r:id="rId2"/>
    <p:sldLayoutId id="2147484141" r:id="rId3"/>
    <p:sldLayoutId id="2147484134" r:id="rId4"/>
    <p:sldLayoutId id="2147484135" r:id="rId5"/>
    <p:sldLayoutId id="2147484136" r:id="rId6"/>
    <p:sldLayoutId id="2147484137" r:id="rId7"/>
    <p:sldLayoutId id="2147484138" r:id="rId8"/>
    <p:sldLayoutId id="2147484142" r:id="rId9"/>
    <p:sldLayoutId id="2147484139" r:id="rId10"/>
    <p:sldLayoutId id="2147484143"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iterate type="lt">
                                    <p:tmPct val="10000"/>
                                  </p:iterate>
                                  <p:childTnLst>
                                    <p:set>
                                      <p:cBhvr>
                                        <p:cTn id="6" dur="1" fill="hold">
                                          <p:stCondLst>
                                            <p:cond delay="0"/>
                                          </p:stCondLst>
                                        </p:cTn>
                                        <p:tgtEl>
                                          <p:spTgt spid="31">
                                            <p:txEl>
                                              <p:pRg st="0" end="0"/>
                                            </p:txEl>
                                          </p:spTgt>
                                        </p:tgtEl>
                                        <p:attrNameLst>
                                          <p:attrName>style.visibility</p:attrName>
                                        </p:attrNameLst>
                                      </p:cBhvr>
                                      <p:to>
                                        <p:strVal val="visible"/>
                                      </p:to>
                                    </p:set>
                                    <p:animEffect transition="in" filter="fade">
                                      <p:cBhvr>
                                        <p:cTn id="7" dur="1000"/>
                                        <p:tgtEl>
                                          <p:spTgt spid="31">
                                            <p:txEl>
                                              <p:pRg st="0" end="0"/>
                                            </p:txEl>
                                          </p:spTgt>
                                        </p:tgtEl>
                                      </p:cBhvr>
                                    </p:animEffect>
                                    <p:anim calcmode="lin" valueType="num">
                                      <p:cBhvr>
                                        <p:cTn id="8"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1">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iterate type="lt">
                                    <p:tmPct val="10000"/>
                                  </p:iterate>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fade">
                                      <p:cBhvr>
                                        <p:cTn id="12" dur="1000"/>
                                        <p:tgtEl>
                                          <p:spTgt spid="31">
                                            <p:txEl>
                                              <p:pRg st="1" end="1"/>
                                            </p:txEl>
                                          </p:spTgt>
                                        </p:tgtEl>
                                      </p:cBhvr>
                                    </p:animEffect>
                                    <p:anim calcmode="lin" valueType="num">
                                      <p:cBhvr>
                                        <p:cTn id="13" dur="1000" fill="hold"/>
                                        <p:tgtEl>
                                          <p:spTgt spid="3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1">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iterate type="lt">
                                    <p:tmPct val="10000"/>
                                  </p:iterate>
                                  <p:childTnLst>
                                    <p:set>
                                      <p:cBhvr>
                                        <p:cTn id="16" dur="1" fill="hold">
                                          <p:stCondLst>
                                            <p:cond delay="0"/>
                                          </p:stCondLst>
                                        </p:cTn>
                                        <p:tgtEl>
                                          <p:spTgt spid="31">
                                            <p:txEl>
                                              <p:pRg st="2" end="2"/>
                                            </p:txEl>
                                          </p:spTgt>
                                        </p:tgtEl>
                                        <p:attrNameLst>
                                          <p:attrName>style.visibility</p:attrName>
                                        </p:attrNameLst>
                                      </p:cBhvr>
                                      <p:to>
                                        <p:strVal val="visible"/>
                                      </p:to>
                                    </p:set>
                                    <p:animEffect transition="in" filter="fade">
                                      <p:cBhvr>
                                        <p:cTn id="17" dur="1000"/>
                                        <p:tgtEl>
                                          <p:spTgt spid="31">
                                            <p:txEl>
                                              <p:pRg st="2" end="2"/>
                                            </p:txEl>
                                          </p:spTgt>
                                        </p:tgtEl>
                                      </p:cBhvr>
                                    </p:animEffect>
                                    <p:anim calcmode="lin" valueType="num">
                                      <p:cBhvr>
                                        <p:cTn id="18" dur="1000" fill="hold"/>
                                        <p:tgtEl>
                                          <p:spTgt spid="31">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1">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iterate type="lt">
                                    <p:tmPct val="10000"/>
                                  </p:iterate>
                                  <p:childTnLst>
                                    <p:set>
                                      <p:cBhvr>
                                        <p:cTn id="21" dur="1" fill="hold">
                                          <p:stCondLst>
                                            <p:cond delay="0"/>
                                          </p:stCondLst>
                                        </p:cTn>
                                        <p:tgtEl>
                                          <p:spTgt spid="31">
                                            <p:txEl>
                                              <p:pRg st="3" end="3"/>
                                            </p:txEl>
                                          </p:spTgt>
                                        </p:tgtEl>
                                        <p:attrNameLst>
                                          <p:attrName>style.visibility</p:attrName>
                                        </p:attrNameLst>
                                      </p:cBhvr>
                                      <p:to>
                                        <p:strVal val="visible"/>
                                      </p:to>
                                    </p:set>
                                    <p:animEffect transition="in" filter="fade">
                                      <p:cBhvr>
                                        <p:cTn id="22" dur="1000"/>
                                        <p:tgtEl>
                                          <p:spTgt spid="31">
                                            <p:txEl>
                                              <p:pRg st="3" end="3"/>
                                            </p:txEl>
                                          </p:spTgt>
                                        </p:tgtEl>
                                      </p:cBhvr>
                                    </p:animEffect>
                                    <p:anim calcmode="lin" valueType="num">
                                      <p:cBhvr>
                                        <p:cTn id="23" dur="1000" fill="hold"/>
                                        <p:tgtEl>
                                          <p:spTgt spid="31">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1">
                                            <p:txEl>
                                              <p:pRg st="3" end="3"/>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iterate type="lt">
                                    <p:tmPct val="10000"/>
                                  </p:iterate>
                                  <p:childTnLst>
                                    <p:set>
                                      <p:cBhvr>
                                        <p:cTn id="26" dur="1" fill="hold">
                                          <p:stCondLst>
                                            <p:cond delay="0"/>
                                          </p:stCondLst>
                                        </p:cTn>
                                        <p:tgtEl>
                                          <p:spTgt spid="31">
                                            <p:txEl>
                                              <p:pRg st="4" end="4"/>
                                            </p:txEl>
                                          </p:spTgt>
                                        </p:tgtEl>
                                        <p:attrNameLst>
                                          <p:attrName>style.visibility</p:attrName>
                                        </p:attrNameLst>
                                      </p:cBhvr>
                                      <p:to>
                                        <p:strVal val="visible"/>
                                      </p:to>
                                    </p:set>
                                    <p:animEffect transition="in" filter="fade">
                                      <p:cBhvr>
                                        <p:cTn id="27" dur="1000"/>
                                        <p:tgtEl>
                                          <p:spTgt spid="31">
                                            <p:txEl>
                                              <p:pRg st="4" end="4"/>
                                            </p:txEl>
                                          </p:spTgt>
                                        </p:tgtEl>
                                      </p:cBhvr>
                                    </p:animEffect>
                                    <p:anim calcmode="lin" valueType="num">
                                      <p:cBhvr>
                                        <p:cTn id="28" dur="1000" fill="hold"/>
                                        <p:tgtEl>
                                          <p:spTgt spid="31">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tmplLst>
          <p:tmpl lvl="1">
            <p:tnLst>
              <p:par>
                <p:cTn presetID="47" presetClass="entr" presetSubtype="0" fill="hold" nodeType="clickEffect">
                  <p:stCondLst>
                    <p:cond delay="0"/>
                  </p:stCondLst>
                  <p:iterate type="lt">
                    <p:tmPct val="10000"/>
                  </p:iterate>
                  <p:childTnLst>
                    <p:set>
                      <p:cBhvr>
                        <p:cTn dur="1" fill="hold">
                          <p:stCondLst>
                            <p:cond delay="0"/>
                          </p:stCondLst>
                        </p:cTn>
                        <p:tgtEl>
                          <p:spTgt spid="31"/>
                        </p:tgtEl>
                        <p:attrNameLst>
                          <p:attrName>style.visibility</p:attrName>
                        </p:attrNameLst>
                      </p:cBhvr>
                      <p:to>
                        <p:strVal val="visible"/>
                      </p:to>
                    </p:set>
                    <p:animEffect transition="in" filter="fade">
                      <p:cBhvr>
                        <p:cTn dur="1000"/>
                        <p:tgtEl>
                          <p:spTgt spid="31"/>
                        </p:tgtEl>
                      </p:cBhvr>
                    </p:animEffect>
                    <p:anim calcmode="lin" valueType="num">
                      <p:cBhvr>
                        <p:cTn dur="1000" fill="hold"/>
                        <p:tgtEl>
                          <p:spTgt spid="31"/>
                        </p:tgtEl>
                        <p:attrNameLst>
                          <p:attrName>ppt_x</p:attrName>
                        </p:attrNameLst>
                      </p:cBhvr>
                      <p:tavLst>
                        <p:tav tm="0">
                          <p:val>
                            <p:strVal val="#ppt_x"/>
                          </p:val>
                        </p:tav>
                        <p:tav tm="100000">
                          <p:val>
                            <p:strVal val="#ppt_x"/>
                          </p:val>
                        </p:tav>
                      </p:tavLst>
                    </p:anim>
                    <p:anim calcmode="lin" valueType="num">
                      <p:cBhvr>
                        <p:cTn dur="1000" fill="hold"/>
                        <p:tgtEl>
                          <p:spTgt spid="31"/>
                        </p:tgtEl>
                        <p:attrNameLst>
                          <p:attrName>ppt_y</p:attrName>
                        </p:attrNameLst>
                      </p:cBhvr>
                      <p:tavLst>
                        <p:tav tm="0">
                          <p:val>
                            <p:strVal val="#ppt_y-.1"/>
                          </p:val>
                        </p:tav>
                        <p:tav tm="100000">
                          <p:val>
                            <p:strVal val="#ppt_y"/>
                          </p:val>
                        </p:tav>
                      </p:tavLst>
                    </p:anim>
                  </p:childTnLst>
                </p:cTn>
              </p:par>
            </p:tnLst>
          </p:tmpl>
          <p:tmpl lvl="2">
            <p:tnLst>
              <p:par>
                <p:cTn presetID="47" presetClass="entr" presetSubtype="0" fill="hold" nodeType="withEffect">
                  <p:stCondLst>
                    <p:cond delay="0"/>
                  </p:stCondLst>
                  <p:iterate type="lt">
                    <p:tmPct val="10000"/>
                  </p:iterate>
                  <p:childTnLst>
                    <p:set>
                      <p:cBhvr>
                        <p:cTn dur="1" fill="hold">
                          <p:stCondLst>
                            <p:cond delay="0"/>
                          </p:stCondLst>
                        </p:cTn>
                        <p:tgtEl>
                          <p:spTgt spid="31"/>
                        </p:tgtEl>
                        <p:attrNameLst>
                          <p:attrName>style.visibility</p:attrName>
                        </p:attrNameLst>
                      </p:cBhvr>
                      <p:to>
                        <p:strVal val="visible"/>
                      </p:to>
                    </p:set>
                    <p:animEffect transition="in" filter="fade">
                      <p:cBhvr>
                        <p:cTn dur="1000"/>
                        <p:tgtEl>
                          <p:spTgt spid="31"/>
                        </p:tgtEl>
                      </p:cBhvr>
                    </p:animEffect>
                    <p:anim calcmode="lin" valueType="num">
                      <p:cBhvr>
                        <p:cTn dur="1000" fill="hold"/>
                        <p:tgtEl>
                          <p:spTgt spid="31"/>
                        </p:tgtEl>
                        <p:attrNameLst>
                          <p:attrName>ppt_x</p:attrName>
                        </p:attrNameLst>
                      </p:cBhvr>
                      <p:tavLst>
                        <p:tav tm="0">
                          <p:val>
                            <p:strVal val="#ppt_x"/>
                          </p:val>
                        </p:tav>
                        <p:tav tm="100000">
                          <p:val>
                            <p:strVal val="#ppt_x"/>
                          </p:val>
                        </p:tav>
                      </p:tavLst>
                    </p:anim>
                    <p:anim calcmode="lin" valueType="num">
                      <p:cBhvr>
                        <p:cTn dur="1000" fill="hold"/>
                        <p:tgtEl>
                          <p:spTgt spid="31"/>
                        </p:tgtEl>
                        <p:attrNameLst>
                          <p:attrName>ppt_y</p:attrName>
                        </p:attrNameLst>
                      </p:cBhvr>
                      <p:tavLst>
                        <p:tav tm="0">
                          <p:val>
                            <p:strVal val="#ppt_y-.1"/>
                          </p:val>
                        </p:tav>
                        <p:tav tm="100000">
                          <p:val>
                            <p:strVal val="#ppt_y"/>
                          </p:val>
                        </p:tav>
                      </p:tavLst>
                    </p:anim>
                  </p:childTnLst>
                </p:cTn>
              </p:par>
            </p:tnLst>
          </p:tmpl>
          <p:tmpl lvl="3">
            <p:tnLst>
              <p:par>
                <p:cTn presetID="47" presetClass="entr" presetSubtype="0" fill="hold" nodeType="withEffect">
                  <p:stCondLst>
                    <p:cond delay="0"/>
                  </p:stCondLst>
                  <p:iterate type="lt">
                    <p:tmPct val="10000"/>
                  </p:iterate>
                  <p:childTnLst>
                    <p:set>
                      <p:cBhvr>
                        <p:cTn dur="1" fill="hold">
                          <p:stCondLst>
                            <p:cond delay="0"/>
                          </p:stCondLst>
                        </p:cTn>
                        <p:tgtEl>
                          <p:spTgt spid="31"/>
                        </p:tgtEl>
                        <p:attrNameLst>
                          <p:attrName>style.visibility</p:attrName>
                        </p:attrNameLst>
                      </p:cBhvr>
                      <p:to>
                        <p:strVal val="visible"/>
                      </p:to>
                    </p:set>
                    <p:animEffect transition="in" filter="fade">
                      <p:cBhvr>
                        <p:cTn dur="1000"/>
                        <p:tgtEl>
                          <p:spTgt spid="31"/>
                        </p:tgtEl>
                      </p:cBhvr>
                    </p:animEffect>
                    <p:anim calcmode="lin" valueType="num">
                      <p:cBhvr>
                        <p:cTn dur="1000" fill="hold"/>
                        <p:tgtEl>
                          <p:spTgt spid="31"/>
                        </p:tgtEl>
                        <p:attrNameLst>
                          <p:attrName>ppt_x</p:attrName>
                        </p:attrNameLst>
                      </p:cBhvr>
                      <p:tavLst>
                        <p:tav tm="0">
                          <p:val>
                            <p:strVal val="#ppt_x"/>
                          </p:val>
                        </p:tav>
                        <p:tav tm="100000">
                          <p:val>
                            <p:strVal val="#ppt_x"/>
                          </p:val>
                        </p:tav>
                      </p:tavLst>
                    </p:anim>
                    <p:anim calcmode="lin" valueType="num">
                      <p:cBhvr>
                        <p:cTn dur="1000" fill="hold"/>
                        <p:tgtEl>
                          <p:spTgt spid="31"/>
                        </p:tgtEl>
                        <p:attrNameLst>
                          <p:attrName>ppt_y</p:attrName>
                        </p:attrNameLst>
                      </p:cBhvr>
                      <p:tavLst>
                        <p:tav tm="0">
                          <p:val>
                            <p:strVal val="#ppt_y-.1"/>
                          </p:val>
                        </p:tav>
                        <p:tav tm="100000">
                          <p:val>
                            <p:strVal val="#ppt_y"/>
                          </p:val>
                        </p:tav>
                      </p:tavLst>
                    </p:anim>
                  </p:childTnLst>
                </p:cTn>
              </p:par>
            </p:tnLst>
          </p:tmpl>
          <p:tmpl lvl="4">
            <p:tnLst>
              <p:par>
                <p:cTn presetID="47" presetClass="entr" presetSubtype="0" fill="hold" nodeType="withEffect">
                  <p:stCondLst>
                    <p:cond delay="0"/>
                  </p:stCondLst>
                  <p:iterate type="lt">
                    <p:tmPct val="10000"/>
                  </p:iterate>
                  <p:childTnLst>
                    <p:set>
                      <p:cBhvr>
                        <p:cTn dur="1" fill="hold">
                          <p:stCondLst>
                            <p:cond delay="0"/>
                          </p:stCondLst>
                        </p:cTn>
                        <p:tgtEl>
                          <p:spTgt spid="31"/>
                        </p:tgtEl>
                        <p:attrNameLst>
                          <p:attrName>style.visibility</p:attrName>
                        </p:attrNameLst>
                      </p:cBhvr>
                      <p:to>
                        <p:strVal val="visible"/>
                      </p:to>
                    </p:set>
                    <p:animEffect transition="in" filter="fade">
                      <p:cBhvr>
                        <p:cTn dur="1000"/>
                        <p:tgtEl>
                          <p:spTgt spid="31"/>
                        </p:tgtEl>
                      </p:cBhvr>
                    </p:animEffect>
                    <p:anim calcmode="lin" valueType="num">
                      <p:cBhvr>
                        <p:cTn dur="1000" fill="hold"/>
                        <p:tgtEl>
                          <p:spTgt spid="31"/>
                        </p:tgtEl>
                        <p:attrNameLst>
                          <p:attrName>ppt_x</p:attrName>
                        </p:attrNameLst>
                      </p:cBhvr>
                      <p:tavLst>
                        <p:tav tm="0">
                          <p:val>
                            <p:strVal val="#ppt_x"/>
                          </p:val>
                        </p:tav>
                        <p:tav tm="100000">
                          <p:val>
                            <p:strVal val="#ppt_x"/>
                          </p:val>
                        </p:tav>
                      </p:tavLst>
                    </p:anim>
                    <p:anim calcmode="lin" valueType="num">
                      <p:cBhvr>
                        <p:cTn dur="1000" fill="hold"/>
                        <p:tgtEl>
                          <p:spTgt spid="31"/>
                        </p:tgtEl>
                        <p:attrNameLst>
                          <p:attrName>ppt_y</p:attrName>
                        </p:attrNameLst>
                      </p:cBhvr>
                      <p:tavLst>
                        <p:tav tm="0">
                          <p:val>
                            <p:strVal val="#ppt_y-.1"/>
                          </p:val>
                        </p:tav>
                        <p:tav tm="100000">
                          <p:val>
                            <p:strVal val="#ppt_y"/>
                          </p:val>
                        </p:tav>
                      </p:tavLst>
                    </p:anim>
                  </p:childTnLst>
                </p:cTn>
              </p:par>
            </p:tnLst>
          </p:tmpl>
          <p:tmpl lvl="5">
            <p:tnLst>
              <p:par>
                <p:cTn presetID="47" presetClass="entr" presetSubtype="0" fill="hold" nodeType="withEffect">
                  <p:stCondLst>
                    <p:cond delay="0"/>
                  </p:stCondLst>
                  <p:iterate type="lt">
                    <p:tmPct val="10000"/>
                  </p:iterate>
                  <p:childTnLst>
                    <p:set>
                      <p:cBhvr>
                        <p:cTn dur="1" fill="hold">
                          <p:stCondLst>
                            <p:cond delay="0"/>
                          </p:stCondLst>
                        </p:cTn>
                        <p:tgtEl>
                          <p:spTgt spid="31"/>
                        </p:tgtEl>
                        <p:attrNameLst>
                          <p:attrName>style.visibility</p:attrName>
                        </p:attrNameLst>
                      </p:cBhvr>
                      <p:to>
                        <p:strVal val="visible"/>
                      </p:to>
                    </p:set>
                    <p:animEffect transition="in" filter="fade">
                      <p:cBhvr>
                        <p:cTn dur="1000"/>
                        <p:tgtEl>
                          <p:spTgt spid="31"/>
                        </p:tgtEl>
                      </p:cBhvr>
                    </p:animEffect>
                    <p:anim calcmode="lin" valueType="num">
                      <p:cBhvr>
                        <p:cTn dur="1000" fill="hold"/>
                        <p:tgtEl>
                          <p:spTgt spid="31"/>
                        </p:tgtEl>
                        <p:attrNameLst>
                          <p:attrName>ppt_x</p:attrName>
                        </p:attrNameLst>
                      </p:cBhvr>
                      <p:tavLst>
                        <p:tav tm="0">
                          <p:val>
                            <p:strVal val="#ppt_x"/>
                          </p:val>
                        </p:tav>
                        <p:tav tm="100000">
                          <p:val>
                            <p:strVal val="#ppt_x"/>
                          </p:val>
                        </p:tav>
                      </p:tavLst>
                    </p:anim>
                    <p:anim calcmode="lin" valueType="num">
                      <p:cBhvr>
                        <p:cTn dur="1000" fill="hold"/>
                        <p:tgtEl>
                          <p:spTgt spid="31"/>
                        </p:tgtEl>
                        <p:attrNameLst>
                          <p:attrName>ppt_y</p:attrName>
                        </p:attrNameLst>
                      </p:cBhvr>
                      <p:tavLst>
                        <p:tav tm="0">
                          <p:val>
                            <p:strVal val="#ppt_y-.1"/>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Rot="1" noChangeArrowheads="1"/>
          </p:cNvSpPr>
          <p:nvPr>
            <p:ph type="ctrTitle"/>
          </p:nvPr>
        </p:nvSpPr>
        <p:spPr bwMode="auto">
          <a:xfrm>
            <a:off x="2743200" y="1600200"/>
            <a:ext cx="6400800" cy="2209800"/>
          </a:xfrm>
        </p:spPr>
        <p:txBody>
          <a:bodyPr wrap="square" lIns="91440" tIns="45720" rIns="91440" bIns="45720" numCol="1" compatLnSpc="1">
            <a:prstTxWarp prst="textNoShape">
              <a:avLst/>
            </a:prstTxWarp>
          </a:bodyPr>
          <a:lstStyle/>
          <a:p>
            <a:pPr algn="ctr" eaLnBrk="1" fontAlgn="auto" hangingPunct="1">
              <a:spcAft>
                <a:spcPts val="0"/>
              </a:spcAft>
              <a:defRPr/>
            </a:pPr>
            <a:r>
              <a:rPr lang="sr-Latn-CS" altLang="sr-Latn-RS" sz="5400" i="1" dirty="0" smtClean="0">
                <a:solidFill>
                  <a:schemeClr val="accent6">
                    <a:lumMod val="60000"/>
                    <a:lumOff val="40000"/>
                  </a:schemeClr>
                </a:solidFill>
              </a:rPr>
              <a:t>Posredovanje</a:t>
            </a:r>
            <a:r>
              <a:rPr lang="sr-Latn-CS" altLang="sr-Latn-RS" sz="5400" dirty="0" smtClean="0">
                <a:solidFill>
                  <a:schemeClr val="accent6">
                    <a:lumMod val="60000"/>
                    <a:lumOff val="40000"/>
                  </a:schemeClr>
                </a:solidFill>
              </a:rPr>
              <a:t> </a:t>
            </a:r>
            <a:br>
              <a:rPr lang="sr-Latn-CS" altLang="sr-Latn-RS" sz="5400" dirty="0" smtClean="0">
                <a:solidFill>
                  <a:schemeClr val="accent6">
                    <a:lumMod val="60000"/>
                    <a:lumOff val="40000"/>
                  </a:schemeClr>
                </a:solidFill>
              </a:rPr>
            </a:br>
            <a:r>
              <a:rPr lang="sr-Latn-CS" altLang="sr-Latn-RS" sz="4000" dirty="0" smtClean="0">
                <a:solidFill>
                  <a:schemeClr val="accent6">
                    <a:lumMod val="60000"/>
                    <a:lumOff val="40000"/>
                  </a:schemeClr>
                </a:solidFill>
              </a:rPr>
              <a:t>(mirenje i nagodba)</a:t>
            </a:r>
            <a:endParaRPr lang="en-US" altLang="sr-Latn-RS" sz="4000" dirty="0" smtClean="0">
              <a:solidFill>
                <a:schemeClr val="accent6">
                  <a:lumMod val="60000"/>
                  <a:lumOff val="40000"/>
                </a:schemeClr>
              </a:solidFill>
            </a:endParaRPr>
          </a:p>
        </p:txBody>
      </p:sp>
      <p:sp>
        <p:nvSpPr>
          <p:cNvPr id="8195" name="Rectangle 3"/>
          <p:cNvSpPr>
            <a:spLocks noGrp="1" noRot="1" noChangeArrowheads="1"/>
          </p:cNvSpPr>
          <p:nvPr>
            <p:ph type="subTitle" idx="1"/>
          </p:nvPr>
        </p:nvSpPr>
        <p:spPr>
          <a:xfrm>
            <a:off x="2743200" y="4038600"/>
            <a:ext cx="6324600" cy="1371600"/>
          </a:xfrm>
        </p:spPr>
        <p:txBody>
          <a:bodyPr/>
          <a:lstStyle/>
          <a:p>
            <a:pPr algn="ctr" eaLnBrk="1" hangingPunct="1"/>
            <a:endParaRPr lang="sr-Latn-CS" altLang="en-US" sz="2800" smtClean="0"/>
          </a:p>
          <a:p>
            <a:pPr algn="ctr" eaLnBrk="1" hangingPunct="1"/>
            <a:r>
              <a:rPr lang="sr-Latn-CS" altLang="en-US" sz="2800" smtClean="0"/>
              <a:t>MEDIJACIJA U BRAČNIM I DRUGIM PORODIČNIM SPOROVIMA</a:t>
            </a:r>
          </a:p>
        </p:txBody>
      </p:sp>
    </p:spTree>
  </p:cSld>
  <p:clrMapOvr>
    <a:masterClrMapping/>
  </p:clrMapOvr>
  <p:transition advTm="29723"/>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a:xfrm>
            <a:off x="457200" y="320040"/>
            <a:ext cx="7543800" cy="1143000"/>
          </a:xfrm>
        </p:spPr>
        <p:txBody>
          <a:bodyPr>
            <a:normAutofit fontScale="90000"/>
          </a:bodyPr>
          <a:lstStyle/>
          <a:p>
            <a:pPr eaLnBrk="1" fontAlgn="auto" hangingPunct="1">
              <a:spcAft>
                <a:spcPts val="0"/>
              </a:spcAft>
              <a:defRPr/>
            </a:pPr>
            <a:r>
              <a:rPr lang="sr-Latn-CS" dirty="0" smtClean="0">
                <a:solidFill>
                  <a:schemeClr val="tx2">
                    <a:satMod val="130000"/>
                  </a:schemeClr>
                </a:solidFill>
              </a:rPr>
              <a:t>Kako teče postupak medijacije...</a:t>
            </a:r>
            <a:endParaRPr lang="en-US" dirty="0" smtClean="0">
              <a:solidFill>
                <a:schemeClr val="tx2">
                  <a:satMod val="130000"/>
                </a:schemeClr>
              </a:solidFill>
            </a:endParaRPr>
          </a:p>
        </p:txBody>
      </p:sp>
      <p:sp>
        <p:nvSpPr>
          <p:cNvPr id="9219" name="Rectangle 3"/>
          <p:cNvSpPr>
            <a:spLocks noGrp="1" noRot="1" noChangeArrowheads="1"/>
          </p:cNvSpPr>
          <p:nvPr>
            <p:ph idx="1"/>
          </p:nvPr>
        </p:nvSpPr>
        <p:spPr>
          <a:xfrm>
            <a:off x="457200" y="1752600"/>
            <a:ext cx="7239000" cy="4703763"/>
          </a:xfrm>
        </p:spPr>
        <p:txBody>
          <a:bodyPr/>
          <a:lstStyle/>
          <a:p>
            <a:pPr eaLnBrk="1" hangingPunct="1"/>
            <a:r>
              <a:rPr lang="sr-Latn-CS" b="1" smtClean="0">
                <a:solidFill>
                  <a:schemeClr val="folHlink"/>
                </a:solidFill>
              </a:rPr>
              <a:t>Pripremne radnje</a:t>
            </a:r>
          </a:p>
          <a:p>
            <a:pPr eaLnBrk="1" hangingPunct="1"/>
            <a:endParaRPr lang="sr-Latn-CS" b="1" smtClean="0">
              <a:solidFill>
                <a:schemeClr val="folHlink"/>
              </a:solidFill>
            </a:endParaRPr>
          </a:p>
          <a:p>
            <a:pPr algn="just" eaLnBrk="1" hangingPunct="1">
              <a:buFont typeface="Wingdings" pitchFamily="2" charset="2"/>
              <a:buNone/>
            </a:pPr>
            <a:r>
              <a:rPr lang="sr-Latn-CS" smtClean="0"/>
              <a:t>I   Uvodna reč medijatora</a:t>
            </a:r>
          </a:p>
          <a:p>
            <a:pPr algn="just" eaLnBrk="1" hangingPunct="1">
              <a:buFont typeface="Wingdings" pitchFamily="2" charset="2"/>
              <a:buNone/>
            </a:pPr>
            <a:r>
              <a:rPr lang="sr-Latn-CS" smtClean="0"/>
              <a:t>II  Uvodna reč strana u sporu</a:t>
            </a:r>
          </a:p>
          <a:p>
            <a:pPr algn="just" eaLnBrk="1" hangingPunct="1">
              <a:buFont typeface="Wingdings" pitchFamily="2" charset="2"/>
              <a:buNone/>
            </a:pPr>
            <a:r>
              <a:rPr lang="sr-Latn-CS" smtClean="0"/>
              <a:t>III Utvrđivanje spornih pitanja </a:t>
            </a:r>
          </a:p>
          <a:p>
            <a:pPr algn="just" eaLnBrk="1" hangingPunct="1">
              <a:buFont typeface="Wingdings" pitchFamily="2" charset="2"/>
              <a:buNone/>
            </a:pPr>
            <a:r>
              <a:rPr lang="sr-Latn-CS" smtClean="0"/>
              <a:t>IV Pregovaranje – identifikacija i procena   </a:t>
            </a:r>
          </a:p>
          <a:p>
            <a:pPr algn="just" eaLnBrk="1" hangingPunct="1">
              <a:buFont typeface="Wingdings" pitchFamily="2" charset="2"/>
              <a:buNone/>
            </a:pPr>
            <a:r>
              <a:rPr lang="sr-Latn-CS" smtClean="0"/>
              <a:t>    mogućih rešenja problema</a:t>
            </a:r>
          </a:p>
          <a:p>
            <a:pPr algn="just" eaLnBrk="1" hangingPunct="1">
              <a:buFont typeface="Wingdings" pitchFamily="2" charset="2"/>
              <a:buNone/>
            </a:pPr>
            <a:r>
              <a:rPr lang="sr-Latn-CS" smtClean="0"/>
              <a:t>V  Sporazum ili obustava postupka   </a:t>
            </a:r>
            <a:endParaRPr lang="en-US" smtClean="0"/>
          </a:p>
        </p:txBody>
      </p:sp>
    </p:spTree>
  </p:cSld>
  <p:clrMapOvr>
    <a:masterClrMapping/>
  </p:clrMapOvr>
  <p:transition advTm="144283"/>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dissolve">
                                      <p:cBhvr>
                                        <p:cTn id="7" dur="500"/>
                                        <p:tgtEl>
                                          <p:spTgt spid="92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Effect transition="in" filter="dissolve">
                                      <p:cBhvr>
                                        <p:cTn id="12" dur="500"/>
                                        <p:tgtEl>
                                          <p:spTgt spid="92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dissolve">
                                      <p:cBhvr>
                                        <p:cTn id="17" dur="500"/>
                                        <p:tgtEl>
                                          <p:spTgt spid="92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dissolve">
                                      <p:cBhvr>
                                        <p:cTn id="22" dur="500"/>
                                        <p:tgtEl>
                                          <p:spTgt spid="92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219">
                                            <p:txEl>
                                              <p:pRg st="4" end="4"/>
                                            </p:txEl>
                                          </p:spTgt>
                                        </p:tgtEl>
                                        <p:attrNameLst>
                                          <p:attrName>style.visibility</p:attrName>
                                        </p:attrNameLst>
                                      </p:cBhvr>
                                      <p:to>
                                        <p:strVal val="visible"/>
                                      </p:to>
                                    </p:set>
                                    <p:animEffect transition="in" filter="dissolve">
                                      <p:cBhvr>
                                        <p:cTn id="27" dur="500"/>
                                        <p:tgtEl>
                                          <p:spTgt spid="92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219">
                                            <p:txEl>
                                              <p:pRg st="5" end="5"/>
                                            </p:txEl>
                                          </p:spTgt>
                                        </p:tgtEl>
                                        <p:attrNameLst>
                                          <p:attrName>style.visibility</p:attrName>
                                        </p:attrNameLst>
                                      </p:cBhvr>
                                      <p:to>
                                        <p:strVal val="visible"/>
                                      </p:to>
                                    </p:set>
                                    <p:animEffect transition="in" filter="dissolve">
                                      <p:cBhvr>
                                        <p:cTn id="32" dur="500"/>
                                        <p:tgtEl>
                                          <p:spTgt spid="92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9219">
                                            <p:txEl>
                                              <p:pRg st="6" end="6"/>
                                            </p:txEl>
                                          </p:spTgt>
                                        </p:tgtEl>
                                        <p:attrNameLst>
                                          <p:attrName>style.visibility</p:attrName>
                                        </p:attrNameLst>
                                      </p:cBhvr>
                                      <p:to>
                                        <p:strVal val="visible"/>
                                      </p:to>
                                    </p:set>
                                    <p:animEffect transition="in" filter="dissolve">
                                      <p:cBhvr>
                                        <p:cTn id="37" dur="500"/>
                                        <p:tgtEl>
                                          <p:spTgt spid="921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9219">
                                            <p:txEl>
                                              <p:pRg st="7" end="7"/>
                                            </p:txEl>
                                          </p:spTgt>
                                        </p:tgtEl>
                                        <p:attrNameLst>
                                          <p:attrName>style.visibility</p:attrName>
                                        </p:attrNameLst>
                                      </p:cBhvr>
                                      <p:to>
                                        <p:strVal val="visible"/>
                                      </p:to>
                                    </p:set>
                                    <p:animEffect transition="in" filter="dissolve">
                                      <p:cBhvr>
                                        <p:cTn id="42" dur="500"/>
                                        <p:tgtEl>
                                          <p:spTgt spid="92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457200" y="320040"/>
            <a:ext cx="7239000" cy="899160"/>
          </a:xfrm>
        </p:spPr>
        <p:txBody>
          <a:bodyPr>
            <a:normAutofit fontScale="90000"/>
          </a:bodyPr>
          <a:lstStyle/>
          <a:p>
            <a:pPr algn="ctr" eaLnBrk="1" fontAlgn="auto" hangingPunct="1">
              <a:spcAft>
                <a:spcPts val="0"/>
              </a:spcAft>
              <a:defRPr/>
            </a:pPr>
            <a:r>
              <a:rPr lang="sr-Latn-CS" dirty="0" smtClean="0">
                <a:solidFill>
                  <a:schemeClr val="tx2">
                    <a:satMod val="130000"/>
                  </a:schemeClr>
                </a:solidFill>
              </a:rPr>
              <a:t>UKRATKO O uloZI medijatora...</a:t>
            </a:r>
            <a:endParaRPr lang="en-US" dirty="0" smtClean="0">
              <a:solidFill>
                <a:schemeClr val="tx2">
                  <a:satMod val="130000"/>
                </a:schemeClr>
              </a:solidFill>
            </a:endParaRPr>
          </a:p>
        </p:txBody>
      </p:sp>
      <p:sp>
        <p:nvSpPr>
          <p:cNvPr id="10243" name="Rectangle 3"/>
          <p:cNvSpPr>
            <a:spLocks noGrp="1" noRot="1" noChangeArrowheads="1"/>
          </p:cNvSpPr>
          <p:nvPr>
            <p:ph idx="1"/>
          </p:nvPr>
        </p:nvSpPr>
        <p:spPr>
          <a:xfrm>
            <a:off x="152400" y="1447800"/>
            <a:ext cx="7848600" cy="5102225"/>
          </a:xfrm>
        </p:spPr>
        <p:txBody>
          <a:bodyPr/>
          <a:lstStyle/>
          <a:p>
            <a:pPr algn="just" eaLnBrk="1" hangingPunct="1"/>
            <a:r>
              <a:rPr lang="sr-Latn-CS" sz="2800" smtClean="0"/>
              <a:t>Medijator pomaže pronalaženje i sagledavanje opcija za postizanje sporazuma, ali ne donosi odluku o rešavanju spora</a:t>
            </a:r>
          </a:p>
          <a:p>
            <a:pPr algn="just" eaLnBrk="1" hangingPunct="1"/>
            <a:r>
              <a:rPr lang="sr-Latn-CS" sz="2800" smtClean="0"/>
              <a:t>Medijator vodi postupak, dok strane u sporu kontrolišu rezultat (od njih isključivo zavisi postizanje sporazuma o rešavanju spora)</a:t>
            </a:r>
          </a:p>
          <a:p>
            <a:pPr algn="just" eaLnBrk="1" hangingPunct="1"/>
            <a:r>
              <a:rPr lang="sr-Latn-CS" sz="2800" smtClean="0"/>
              <a:t>Ipak, u porodičnoj medijaciji, medijator je uvek dužan da vodi računa o najboljim interesima deteta </a:t>
            </a:r>
          </a:p>
          <a:p>
            <a:pPr algn="just" eaLnBrk="1" hangingPunct="1"/>
            <a:r>
              <a:rPr lang="sr-Latn-CS" sz="2800" smtClean="0"/>
              <a:t>Na zahtev strana, medijator sačinjava sporazum koji su one postigle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0" y="228600"/>
            <a:ext cx="8153400" cy="1143000"/>
          </a:xfrm>
        </p:spPr>
        <p:txBody>
          <a:bodyPr>
            <a:normAutofit fontScale="90000"/>
          </a:bodyPr>
          <a:lstStyle/>
          <a:p>
            <a:pPr algn="ctr" eaLnBrk="1" fontAlgn="auto" hangingPunct="1">
              <a:spcAft>
                <a:spcPts val="0"/>
              </a:spcAft>
              <a:defRPr/>
            </a:pPr>
            <a:r>
              <a:rPr lang="sr-Latn-CS" dirty="0" smtClean="0">
                <a:solidFill>
                  <a:schemeClr val="tx2">
                    <a:satMod val="130000"/>
                  </a:schemeClr>
                </a:solidFill>
              </a:rPr>
              <a:t>SporazumI U PORODIČNOJ MEDIJACIJI </a:t>
            </a:r>
            <a:endParaRPr lang="en-US" dirty="0">
              <a:solidFill>
                <a:schemeClr val="tx2">
                  <a:satMod val="130000"/>
                </a:schemeClr>
              </a:solidFill>
            </a:endParaRPr>
          </a:p>
        </p:txBody>
      </p:sp>
      <p:sp>
        <p:nvSpPr>
          <p:cNvPr id="15363" name="Rectangle 3"/>
          <p:cNvSpPr>
            <a:spLocks noGrp="1" noChangeArrowheads="1"/>
          </p:cNvSpPr>
          <p:nvPr>
            <p:ph idx="4294967295"/>
          </p:nvPr>
        </p:nvSpPr>
        <p:spPr>
          <a:xfrm>
            <a:off x="533400" y="1828800"/>
            <a:ext cx="7499350" cy="4800600"/>
          </a:xfrm>
        </p:spPr>
        <p:txBody>
          <a:bodyPr>
            <a:normAutofit/>
          </a:bodyPr>
          <a:lstStyle/>
          <a:p>
            <a:pPr marL="274320" indent="-274320" eaLnBrk="1" fontAlgn="auto" hangingPunct="1">
              <a:spcAft>
                <a:spcPts val="0"/>
              </a:spcAft>
              <a:buFont typeface="Wingdings 2"/>
              <a:buChar char=""/>
              <a:defRPr/>
            </a:pPr>
            <a:r>
              <a:rPr lang="sr-Latn-CS" altLang="sr-Latn-RS" dirty="0" smtClean="0"/>
              <a:t>Sporazum o deobi zajedničke imovine</a:t>
            </a:r>
          </a:p>
          <a:p>
            <a:pPr marL="274320" indent="-274320" eaLnBrk="1" fontAlgn="auto" hangingPunct="1">
              <a:spcAft>
                <a:spcPts val="0"/>
              </a:spcAft>
              <a:buFont typeface="Wingdings 2"/>
              <a:buChar char=""/>
              <a:defRPr/>
            </a:pPr>
            <a:r>
              <a:rPr lang="sr-Latn-CS" altLang="sr-Latn-RS" dirty="0" smtClean="0"/>
              <a:t>Sporazum o vršenju roditeljskog prava</a:t>
            </a:r>
          </a:p>
          <a:p>
            <a:pPr marL="274320" indent="-274320" eaLnBrk="1" fontAlgn="auto" hangingPunct="1">
              <a:spcAft>
                <a:spcPts val="0"/>
              </a:spcAft>
              <a:buFont typeface="Wingdings 2"/>
              <a:buChar char=""/>
              <a:defRPr/>
            </a:pPr>
            <a:r>
              <a:rPr lang="sr-Latn-CS" altLang="sr-Latn-RS" dirty="0" smtClean="0"/>
              <a:t>Sporazum o izdržavanju i dr.</a:t>
            </a:r>
          </a:p>
          <a:p>
            <a:pPr marL="274320" indent="-274320" eaLnBrk="1" fontAlgn="auto" hangingPunct="1">
              <a:spcAft>
                <a:spcPts val="0"/>
              </a:spcAft>
              <a:buFont typeface="Wingdings 2"/>
              <a:buChar char=""/>
              <a:defRPr/>
            </a:pPr>
            <a:endParaRPr lang="sr-Latn-CS" altLang="sr-Latn-RS" dirty="0" smtClean="0"/>
          </a:p>
          <a:p>
            <a:pPr marL="274320" indent="-274320" eaLnBrk="1" fontAlgn="auto" hangingPunct="1">
              <a:spcAft>
                <a:spcPts val="0"/>
              </a:spcAft>
              <a:buFont typeface="Wingdings 2"/>
              <a:buChar char=""/>
              <a:defRPr/>
            </a:pPr>
            <a:endParaRPr lang="sr-Latn-CS" altLang="sr-Latn-RS" dirty="0" smtClean="0"/>
          </a:p>
          <a:p>
            <a:pPr marL="274320" indent="-274320" eaLnBrk="1" fontAlgn="auto" hangingPunct="1">
              <a:spcAft>
                <a:spcPts val="0"/>
              </a:spcAft>
              <a:buFont typeface="Wingdings 2"/>
              <a:buChar char=""/>
              <a:defRPr/>
            </a:pPr>
            <a:r>
              <a:rPr lang="sr-Latn-CS" altLang="sr-Latn-RS" dirty="0" smtClean="0"/>
              <a:t>Pravno dejstvo sporazuma</a:t>
            </a:r>
          </a:p>
          <a:p>
            <a:pPr marL="0" indent="0" algn="just" eaLnBrk="1" fontAlgn="auto" hangingPunct="1">
              <a:spcAft>
                <a:spcPts val="0"/>
              </a:spcAft>
              <a:buClr>
                <a:schemeClr val="accent3"/>
              </a:buClr>
              <a:buFont typeface="Wingdings 2"/>
              <a:buNone/>
              <a:defRPr/>
            </a:pPr>
            <a:r>
              <a:rPr lang="sr-Latn-CS" sz="2800" dirty="0" smtClean="0">
                <a:latin typeface="Calibri" pitchFamily="34" charset="0"/>
                <a:cs typeface="Calibri" pitchFamily="34" charset="0"/>
              </a:rPr>
              <a:t>    </a:t>
            </a:r>
            <a:endParaRPr lang="sr-Latn-CS" altLang="sr-Latn-RS"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iterate type="lt">
                                    <p:tmPct val="10000"/>
                                  </p:iterate>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fade">
                                      <p:cBhvr>
                                        <p:cTn id="7" dur="1000"/>
                                        <p:tgtEl>
                                          <p:spTgt spid="15363">
                                            <p:txEl>
                                              <p:pRg st="0" end="0"/>
                                            </p:txEl>
                                          </p:spTgt>
                                        </p:tgtEl>
                                      </p:cBhvr>
                                    </p:animEffect>
                                    <p:anim calcmode="lin" valueType="num">
                                      <p:cBhvr>
                                        <p:cTn id="8" dur="10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iterate type="lt">
                                    <p:tmPct val="10000"/>
                                  </p:iterate>
                                  <p:childTnLst>
                                    <p:set>
                                      <p:cBhvr>
                                        <p:cTn id="13" dur="1" fill="hold">
                                          <p:stCondLst>
                                            <p:cond delay="0"/>
                                          </p:stCondLst>
                                        </p:cTn>
                                        <p:tgtEl>
                                          <p:spTgt spid="15363">
                                            <p:txEl>
                                              <p:pRg st="1" end="1"/>
                                            </p:txEl>
                                          </p:spTgt>
                                        </p:tgtEl>
                                        <p:attrNameLst>
                                          <p:attrName>style.visibility</p:attrName>
                                        </p:attrNameLst>
                                      </p:cBhvr>
                                      <p:to>
                                        <p:strVal val="visible"/>
                                      </p:to>
                                    </p:set>
                                    <p:animEffect transition="in" filter="fade">
                                      <p:cBhvr>
                                        <p:cTn id="14" dur="1000"/>
                                        <p:tgtEl>
                                          <p:spTgt spid="15363">
                                            <p:txEl>
                                              <p:pRg st="1" end="1"/>
                                            </p:txEl>
                                          </p:spTgt>
                                        </p:tgtEl>
                                      </p:cBhvr>
                                    </p:animEffect>
                                    <p:anim calcmode="lin" valueType="num">
                                      <p:cBhvr>
                                        <p:cTn id="15" dur="10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36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iterate type="lt">
                                    <p:tmPct val="10000"/>
                                  </p:iterate>
                                  <p:childTnLst>
                                    <p:set>
                                      <p:cBhvr>
                                        <p:cTn id="20" dur="1" fill="hold">
                                          <p:stCondLst>
                                            <p:cond delay="0"/>
                                          </p:stCondLst>
                                        </p:cTn>
                                        <p:tgtEl>
                                          <p:spTgt spid="15363">
                                            <p:txEl>
                                              <p:pRg st="2" end="2"/>
                                            </p:txEl>
                                          </p:spTgt>
                                        </p:tgtEl>
                                        <p:attrNameLst>
                                          <p:attrName>style.visibility</p:attrName>
                                        </p:attrNameLst>
                                      </p:cBhvr>
                                      <p:to>
                                        <p:strVal val="visible"/>
                                      </p:to>
                                    </p:set>
                                    <p:animEffect transition="in" filter="fade">
                                      <p:cBhvr>
                                        <p:cTn id="21" dur="1000"/>
                                        <p:tgtEl>
                                          <p:spTgt spid="15363">
                                            <p:txEl>
                                              <p:pRg st="2" end="2"/>
                                            </p:txEl>
                                          </p:spTgt>
                                        </p:tgtEl>
                                      </p:cBhvr>
                                    </p:animEffect>
                                    <p:anim calcmode="lin" valueType="num">
                                      <p:cBhvr>
                                        <p:cTn id="22" dur="10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36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grpId="0" nodeType="clickEffect">
                                  <p:stCondLst>
                                    <p:cond delay="0"/>
                                  </p:stCondLst>
                                  <p:iterate type="lt">
                                    <p:tmPct val="10000"/>
                                  </p:iterate>
                                  <p:childTnLst>
                                    <p:set>
                                      <p:cBhvr>
                                        <p:cTn id="27" dur="1" fill="hold">
                                          <p:stCondLst>
                                            <p:cond delay="0"/>
                                          </p:stCondLst>
                                        </p:cTn>
                                        <p:tgtEl>
                                          <p:spTgt spid="15363">
                                            <p:txEl>
                                              <p:pRg st="5" end="5"/>
                                            </p:txEl>
                                          </p:spTgt>
                                        </p:tgtEl>
                                        <p:attrNameLst>
                                          <p:attrName>style.visibility</p:attrName>
                                        </p:attrNameLst>
                                      </p:cBhvr>
                                      <p:to>
                                        <p:strVal val="visible"/>
                                      </p:to>
                                    </p:set>
                                    <p:animEffect transition="in" filter="fade">
                                      <p:cBhvr>
                                        <p:cTn id="28" dur="1000"/>
                                        <p:tgtEl>
                                          <p:spTgt spid="15363">
                                            <p:txEl>
                                              <p:pRg st="5" end="5"/>
                                            </p:txEl>
                                          </p:spTgt>
                                        </p:tgtEl>
                                      </p:cBhvr>
                                    </p:animEffect>
                                    <p:anim calcmode="lin" valueType="num">
                                      <p:cBhvr>
                                        <p:cTn id="29" dur="1000" fill="hold"/>
                                        <p:tgtEl>
                                          <p:spTgt spid="1536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1536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7" presetClass="entr" presetSubtype="0" fill="hold" grpId="0" nodeType="clickEffect">
                                  <p:stCondLst>
                                    <p:cond delay="0"/>
                                  </p:stCondLst>
                                  <p:iterate type="lt">
                                    <p:tmPct val="10000"/>
                                  </p:iterate>
                                  <p:childTnLst>
                                    <p:set>
                                      <p:cBhvr>
                                        <p:cTn id="34" dur="1" fill="hold">
                                          <p:stCondLst>
                                            <p:cond delay="0"/>
                                          </p:stCondLst>
                                        </p:cTn>
                                        <p:tgtEl>
                                          <p:spTgt spid="15363">
                                            <p:txEl>
                                              <p:pRg st="6" end="6"/>
                                            </p:txEl>
                                          </p:spTgt>
                                        </p:tgtEl>
                                        <p:attrNameLst>
                                          <p:attrName>style.visibility</p:attrName>
                                        </p:attrNameLst>
                                      </p:cBhvr>
                                      <p:to>
                                        <p:strVal val="visible"/>
                                      </p:to>
                                    </p:set>
                                    <p:animEffect transition="in" filter="fade">
                                      <p:cBhvr>
                                        <p:cTn id="35" dur="1000"/>
                                        <p:tgtEl>
                                          <p:spTgt spid="15363">
                                            <p:txEl>
                                              <p:pRg st="6" end="6"/>
                                            </p:txEl>
                                          </p:spTgt>
                                        </p:tgtEl>
                                      </p:cBhvr>
                                    </p:animEffect>
                                    <p:anim calcmode="lin" valueType="num">
                                      <p:cBhvr>
                                        <p:cTn id="36" dur="1000" fill="hold"/>
                                        <p:tgtEl>
                                          <p:spTgt spid="1536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1536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675"/>
            <a:ext cx="7211144" cy="1143000"/>
          </a:xfrm>
        </p:spPr>
        <p:txBody>
          <a:bodyPr>
            <a:normAutofit fontScale="90000"/>
          </a:bodyPr>
          <a:lstStyle/>
          <a:p>
            <a:pPr algn="ctr">
              <a:defRPr/>
            </a:pPr>
            <a:r>
              <a:rPr lang="sr-Latn-RS" dirty="0" smtClean="0"/>
              <a:t>potencijal medijacije u porodičnim sporovima</a:t>
            </a:r>
            <a:endParaRPr lang="en-US" dirty="0"/>
          </a:p>
        </p:txBody>
      </p:sp>
      <p:sp>
        <p:nvSpPr>
          <p:cNvPr id="23555" name="Content Placeholder 2"/>
          <p:cNvSpPr>
            <a:spLocks noGrp="1"/>
          </p:cNvSpPr>
          <p:nvPr>
            <p:ph idx="1"/>
          </p:nvPr>
        </p:nvSpPr>
        <p:spPr>
          <a:xfrm>
            <a:off x="179388" y="1609725"/>
            <a:ext cx="7777162" cy="4846638"/>
          </a:xfrm>
        </p:spPr>
        <p:txBody>
          <a:bodyPr/>
          <a:lstStyle/>
          <a:p>
            <a:pPr>
              <a:lnSpc>
                <a:spcPct val="80000"/>
              </a:lnSpc>
            </a:pPr>
            <a:endParaRPr lang="en-US" altLang="en-US" sz="2000" smtClean="0"/>
          </a:p>
          <a:p>
            <a:pPr algn="just">
              <a:lnSpc>
                <a:spcPct val="80000"/>
              </a:lnSpc>
            </a:pPr>
            <a:r>
              <a:rPr lang="en-US" altLang="en-US" sz="2400" smtClean="0"/>
              <a:t>Rešavanje sukoba / spora / problema (pronalaženje dugoročnih rešenja za jedno ili više spornih pitanja)</a:t>
            </a:r>
          </a:p>
          <a:p>
            <a:pPr algn="just">
              <a:lnSpc>
                <a:spcPct val="80000"/>
              </a:lnSpc>
              <a:buFont typeface="Wingdings 2" pitchFamily="18" charset="2"/>
              <a:buNone/>
            </a:pPr>
            <a:endParaRPr lang="en-US" altLang="en-US" sz="2400" smtClean="0"/>
          </a:p>
          <a:p>
            <a:pPr algn="just">
              <a:lnSpc>
                <a:spcPct val="80000"/>
              </a:lnSpc>
            </a:pPr>
            <a:r>
              <a:rPr lang="en-US" altLang="en-US" sz="2400" smtClean="0"/>
              <a:t>Ublažavanje negativnih efekata koje situacije sukoba imaju po decu i druge članove porodice</a:t>
            </a:r>
          </a:p>
          <a:p>
            <a:pPr algn="just">
              <a:lnSpc>
                <a:spcPct val="80000"/>
              </a:lnSpc>
            </a:pPr>
            <a:endParaRPr lang="en-US" altLang="en-US" sz="2400" smtClean="0"/>
          </a:p>
          <a:p>
            <a:pPr algn="just">
              <a:lnSpc>
                <a:spcPct val="80000"/>
              </a:lnSpc>
            </a:pPr>
            <a:r>
              <a:rPr lang="en-US" altLang="en-US" sz="2400" smtClean="0"/>
              <a:t>Očuvanje i unapređenje odnosa između članova porodice</a:t>
            </a:r>
          </a:p>
          <a:p>
            <a:pPr algn="just">
              <a:lnSpc>
                <a:spcPct val="80000"/>
              </a:lnSpc>
            </a:pPr>
            <a:endParaRPr lang="en-US" altLang="en-US" sz="2400" smtClean="0"/>
          </a:p>
          <a:p>
            <a:pPr algn="just">
              <a:lnSpc>
                <a:spcPct val="80000"/>
              </a:lnSpc>
            </a:pPr>
            <a:r>
              <a:rPr lang="en-US" altLang="en-US" sz="2400" smtClean="0"/>
              <a:t>Prevencija novih sukoba odn. sporova u porodici</a:t>
            </a:r>
          </a:p>
          <a:p>
            <a:pPr algn="just">
              <a:lnSpc>
                <a:spcPct val="80000"/>
              </a:lnSpc>
            </a:pPr>
            <a:endParaRPr lang="en-US" altLang="en-US" sz="2400" smtClean="0"/>
          </a:p>
          <a:p>
            <a:pPr algn="just">
              <a:lnSpc>
                <a:spcPct val="80000"/>
              </a:lnSpc>
            </a:pPr>
            <a:r>
              <a:rPr lang="sr-Latn-CS" altLang="en-US" sz="2400" smtClean="0"/>
              <a:t>Emotivne, vremenske, finansijske „uštede“ u vezi sa rešavanjem porodičnih problema...</a:t>
            </a:r>
            <a:endParaRPr lang="en-US" altLang="en-US" sz="24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76201" y="188913"/>
            <a:ext cx="8001000" cy="792162"/>
          </a:xfrm>
        </p:spPr>
        <p:txBody>
          <a:bodyPr>
            <a:noAutofit/>
          </a:bodyPr>
          <a:lstStyle/>
          <a:p>
            <a:pPr algn="ctr" eaLnBrk="1" fontAlgn="auto" hangingPunct="1">
              <a:spcAft>
                <a:spcPts val="0"/>
              </a:spcAft>
              <a:defRPr/>
            </a:pPr>
            <a:r>
              <a:rPr lang="sr-Latn-CS" altLang="sr-Latn-RS" sz="2600" dirty="0">
                <a:solidFill>
                  <a:schemeClr val="tx2">
                    <a:satMod val="130000"/>
                  </a:schemeClr>
                </a:solidFill>
              </a:rPr>
              <a:t>Razlike između sudskog postupka i medijacije</a:t>
            </a:r>
            <a:endParaRPr lang="en-US" altLang="sr-Latn-RS" sz="2600" dirty="0">
              <a:solidFill>
                <a:schemeClr val="tx2">
                  <a:satMod val="130000"/>
                </a:schemeClr>
              </a:solidFill>
            </a:endParaRPr>
          </a:p>
        </p:txBody>
      </p:sp>
      <p:sp>
        <p:nvSpPr>
          <p:cNvPr id="29699" name="Rectangle 3"/>
          <p:cNvSpPr>
            <a:spLocks noGrp="1" noChangeArrowheads="1"/>
          </p:cNvSpPr>
          <p:nvPr>
            <p:ph type="body" idx="1"/>
          </p:nvPr>
        </p:nvSpPr>
        <p:spPr>
          <a:xfrm>
            <a:off x="179388" y="1341438"/>
            <a:ext cx="3783012" cy="715962"/>
          </a:xfrm>
        </p:spPr>
        <p:txBody>
          <a:bodyPr>
            <a:normAutofit fontScale="92500" lnSpcReduction="20000"/>
          </a:bodyPr>
          <a:lstStyle/>
          <a:p>
            <a:pPr eaLnBrk="1" fontAlgn="auto" hangingPunct="1">
              <a:lnSpc>
                <a:spcPct val="110000"/>
              </a:lnSpc>
              <a:spcAft>
                <a:spcPts val="0"/>
              </a:spcAft>
              <a:buClr>
                <a:schemeClr val="accent3"/>
              </a:buClr>
              <a:buFont typeface="Wingdings 2"/>
              <a:buNone/>
              <a:defRPr/>
            </a:pPr>
            <a:endParaRPr lang="sr-Latn-CS" dirty="0"/>
          </a:p>
          <a:p>
            <a:pPr eaLnBrk="1" fontAlgn="auto" hangingPunct="1">
              <a:lnSpc>
                <a:spcPct val="110000"/>
              </a:lnSpc>
              <a:spcAft>
                <a:spcPts val="0"/>
              </a:spcAft>
              <a:buClr>
                <a:schemeClr val="accent3"/>
              </a:buClr>
              <a:buFont typeface="Wingdings 2"/>
              <a:buNone/>
              <a:defRPr/>
            </a:pPr>
            <a:r>
              <a:rPr lang="sr-Latn-CS" sz="2400" dirty="0">
                <a:latin typeface="Calibri" pitchFamily="34" charset="0"/>
                <a:cs typeface="Calibri" pitchFamily="34" charset="0"/>
              </a:rPr>
              <a:t>SUDSKI POSTUPAK</a:t>
            </a:r>
          </a:p>
          <a:p>
            <a:pPr eaLnBrk="1" fontAlgn="auto" hangingPunct="1">
              <a:lnSpc>
                <a:spcPct val="110000"/>
              </a:lnSpc>
              <a:spcAft>
                <a:spcPts val="0"/>
              </a:spcAft>
              <a:buClr>
                <a:schemeClr val="accent3"/>
              </a:buClr>
              <a:buFontTx/>
              <a:buNone/>
              <a:defRPr/>
            </a:pPr>
            <a:endParaRPr i="1" dirty="0">
              <a:latin typeface="+mj-lt"/>
            </a:endParaRPr>
          </a:p>
        </p:txBody>
      </p:sp>
      <p:sp>
        <p:nvSpPr>
          <p:cNvPr id="21508" name="Text Placeholder 6"/>
          <p:cNvSpPr>
            <a:spLocks noGrp="1"/>
          </p:cNvSpPr>
          <p:nvPr>
            <p:ph type="body" sz="half" idx="3"/>
          </p:nvPr>
        </p:nvSpPr>
        <p:spPr>
          <a:xfrm>
            <a:off x="4191000" y="1341438"/>
            <a:ext cx="3886200" cy="715962"/>
          </a:xfrm>
        </p:spPr>
        <p:txBody>
          <a:bodyPr>
            <a:normAutofit fontScale="92500" lnSpcReduction="10000"/>
          </a:bodyPr>
          <a:lstStyle/>
          <a:p>
            <a:pPr eaLnBrk="1" fontAlgn="auto" hangingPunct="1">
              <a:spcAft>
                <a:spcPts val="0"/>
              </a:spcAft>
              <a:buFont typeface="Wingdings 2"/>
              <a:buNone/>
              <a:defRPr/>
            </a:pPr>
            <a:endParaRPr lang="sr-Latn-CS" dirty="0" smtClean="0"/>
          </a:p>
          <a:p>
            <a:pPr eaLnBrk="1" fontAlgn="auto" hangingPunct="1">
              <a:spcAft>
                <a:spcPts val="0"/>
              </a:spcAft>
              <a:buFont typeface="Wingdings 2"/>
              <a:buNone/>
              <a:defRPr/>
            </a:pPr>
            <a:r>
              <a:rPr lang="sr-Latn-CS" sz="2400" dirty="0" smtClean="0">
                <a:latin typeface="Calibri" pitchFamily="34" charset="0"/>
                <a:cs typeface="Calibri" pitchFamily="34" charset="0"/>
              </a:rPr>
              <a:t>MEDIJACIJA</a:t>
            </a:r>
          </a:p>
          <a:p>
            <a:pPr eaLnBrk="1" fontAlgn="auto" hangingPunct="1">
              <a:spcAft>
                <a:spcPts val="0"/>
              </a:spcAft>
              <a:buFont typeface="Wingdings 2"/>
              <a:buNone/>
              <a:defRPr/>
            </a:pPr>
            <a:endParaRPr lang="en-CA" dirty="0" smtClean="0"/>
          </a:p>
        </p:txBody>
      </p:sp>
      <p:sp>
        <p:nvSpPr>
          <p:cNvPr id="6" name="Content Placeholder 5"/>
          <p:cNvSpPr>
            <a:spLocks noGrp="1"/>
          </p:cNvSpPr>
          <p:nvPr>
            <p:ph sz="quarter" idx="2"/>
          </p:nvPr>
        </p:nvSpPr>
        <p:spPr>
          <a:xfrm>
            <a:off x="457200" y="2362200"/>
            <a:ext cx="3733800" cy="3998913"/>
          </a:xfrm>
        </p:spPr>
        <p:txBody>
          <a:bodyPr/>
          <a:lstStyle/>
          <a:p>
            <a:pPr eaLnBrk="1" hangingPunct="1">
              <a:lnSpc>
                <a:spcPct val="60000"/>
              </a:lnSpc>
            </a:pPr>
            <a:r>
              <a:rPr lang="sr-Latn-CS" sz="2500" i="1" smtClean="0">
                <a:latin typeface="Calibri" pitchFamily="34" charset="0"/>
              </a:rPr>
              <a:t>formalan</a:t>
            </a:r>
          </a:p>
          <a:p>
            <a:pPr eaLnBrk="1" hangingPunct="1">
              <a:lnSpc>
                <a:spcPct val="60000"/>
              </a:lnSpc>
            </a:pPr>
            <a:r>
              <a:rPr lang="sr-Latn-CS" sz="2500" i="1" smtClean="0">
                <a:latin typeface="Calibri" pitchFamily="34" charset="0"/>
              </a:rPr>
              <a:t>za tuženog prinudan</a:t>
            </a:r>
          </a:p>
          <a:p>
            <a:pPr eaLnBrk="1" hangingPunct="1">
              <a:lnSpc>
                <a:spcPct val="60000"/>
              </a:lnSpc>
            </a:pPr>
            <a:r>
              <a:rPr lang="sr-Latn-CS" sz="2500" i="1" smtClean="0">
                <a:latin typeface="Calibri" pitchFamily="34" charset="0"/>
              </a:rPr>
              <a:t>po pravilu, javan</a:t>
            </a:r>
            <a:r>
              <a:rPr lang="sr-Cyrl-CS" sz="2500" i="1" smtClean="0">
                <a:latin typeface="Calibri" pitchFamily="34" charset="0"/>
              </a:rPr>
              <a:t>                                  </a:t>
            </a:r>
            <a:endParaRPr lang="en-US" sz="2500" i="1" smtClean="0">
              <a:latin typeface="Calibri" pitchFamily="34" charset="0"/>
            </a:endParaRPr>
          </a:p>
          <a:p>
            <a:pPr eaLnBrk="1" hangingPunct="1">
              <a:lnSpc>
                <a:spcPct val="60000"/>
              </a:lnSpc>
            </a:pPr>
            <a:r>
              <a:rPr lang="sr-Latn-CS" sz="2500" i="1" smtClean="0">
                <a:latin typeface="Calibri" pitchFamily="34" charset="0"/>
              </a:rPr>
              <a:t>izvode se dokazi		</a:t>
            </a:r>
            <a:endParaRPr lang="sr-Cyrl-CS" sz="2500" i="1" smtClean="0">
              <a:latin typeface="Calibri" pitchFamily="34" charset="0"/>
            </a:endParaRPr>
          </a:p>
          <a:p>
            <a:pPr eaLnBrk="1" hangingPunct="1">
              <a:lnSpc>
                <a:spcPct val="60000"/>
              </a:lnSpc>
            </a:pPr>
            <a:r>
              <a:rPr lang="sr-Latn-CS" sz="2500" i="1" smtClean="0">
                <a:latin typeface="Calibri" pitchFamily="34" charset="0"/>
              </a:rPr>
              <a:t>fokusira se na tačke o kojima se stranke ne slažu</a:t>
            </a:r>
            <a:endParaRPr lang="sr-Cyrl-CS" sz="2500" i="1" smtClean="0">
              <a:latin typeface="Calibri" pitchFamily="34" charset="0"/>
            </a:endParaRPr>
          </a:p>
          <a:p>
            <a:pPr eaLnBrk="1" hangingPunct="1">
              <a:lnSpc>
                <a:spcPct val="60000"/>
              </a:lnSpc>
            </a:pPr>
            <a:r>
              <a:rPr lang="sr-Latn-CS" sz="2500" i="1" smtClean="0">
                <a:latin typeface="Calibri" pitchFamily="34" charset="0"/>
              </a:rPr>
              <a:t>utvrđuje se pravo</a:t>
            </a:r>
            <a:endParaRPr lang="en-US" sz="2500" i="1" smtClean="0">
              <a:latin typeface="Calibri" pitchFamily="34" charset="0"/>
            </a:endParaRPr>
          </a:p>
          <a:p>
            <a:pPr eaLnBrk="1" hangingPunct="1">
              <a:lnSpc>
                <a:spcPct val="60000"/>
              </a:lnSpc>
            </a:pPr>
            <a:r>
              <a:rPr lang="sr-Latn-CS" sz="2500" i="1" smtClean="0">
                <a:latin typeface="Calibri" pitchFamily="34" charset="0"/>
              </a:rPr>
              <a:t>sudija donosi odluku</a:t>
            </a:r>
            <a:endParaRPr lang="sr-Cyrl-CS" sz="2500" i="1" smtClean="0">
              <a:latin typeface="Calibri" pitchFamily="34" charset="0"/>
            </a:endParaRPr>
          </a:p>
          <a:p>
            <a:pPr eaLnBrk="1" hangingPunct="1">
              <a:lnSpc>
                <a:spcPct val="60000"/>
              </a:lnSpc>
            </a:pPr>
            <a:r>
              <a:rPr lang="sr-Latn-CS" sz="2500" i="1" smtClean="0">
                <a:latin typeface="Calibri" pitchFamily="34" charset="0"/>
              </a:rPr>
              <a:t>donosi se presuda</a:t>
            </a:r>
            <a:endParaRPr lang="sr-Cyrl-CS" sz="2500" i="1" smtClean="0">
              <a:latin typeface="Calibri" pitchFamily="34" charset="0"/>
            </a:endParaRPr>
          </a:p>
          <a:p>
            <a:pPr eaLnBrk="1" hangingPunct="1">
              <a:lnSpc>
                <a:spcPct val="60000"/>
              </a:lnSpc>
            </a:pPr>
            <a:r>
              <a:rPr lang="sr-Latn-CS" sz="2500" i="1" smtClean="0">
                <a:latin typeface="Calibri" pitchFamily="34" charset="0"/>
              </a:rPr>
              <a:t>dugo traje</a:t>
            </a:r>
            <a:endParaRPr lang="sr-Cyrl-CS" sz="2500" i="1" smtClean="0">
              <a:latin typeface="Calibri" pitchFamily="34" charset="0"/>
            </a:endParaRPr>
          </a:p>
          <a:p>
            <a:pPr eaLnBrk="1" hangingPunct="1">
              <a:lnSpc>
                <a:spcPct val="60000"/>
              </a:lnSpc>
            </a:pPr>
            <a:r>
              <a:rPr lang="sr-Latn-CS" sz="2500" i="1" smtClean="0">
                <a:latin typeface="Calibri" pitchFamily="34" charset="0"/>
              </a:rPr>
              <a:t>skup postupak</a:t>
            </a:r>
            <a:endParaRPr lang="en-US" sz="2500" i="1" smtClean="0">
              <a:latin typeface="Calibri" pitchFamily="34" charset="0"/>
            </a:endParaRPr>
          </a:p>
          <a:p>
            <a:pPr eaLnBrk="1" hangingPunct="1">
              <a:lnSpc>
                <a:spcPct val="50000"/>
              </a:lnSpc>
            </a:pPr>
            <a:endParaRPr lang="en-CA" sz="1900" smtClean="0"/>
          </a:p>
        </p:txBody>
      </p:sp>
      <p:sp>
        <p:nvSpPr>
          <p:cNvPr id="8" name="Content Placeholder 7"/>
          <p:cNvSpPr>
            <a:spLocks noGrp="1"/>
          </p:cNvSpPr>
          <p:nvPr>
            <p:ph sz="quarter" idx="4"/>
          </p:nvPr>
        </p:nvSpPr>
        <p:spPr>
          <a:xfrm>
            <a:off x="4114800" y="2286000"/>
            <a:ext cx="4191000" cy="4075113"/>
          </a:xfrm>
        </p:spPr>
        <p:txBody>
          <a:bodyPr/>
          <a:lstStyle/>
          <a:p>
            <a:pPr eaLnBrk="1" hangingPunct="1">
              <a:lnSpc>
                <a:spcPct val="70000"/>
              </a:lnSpc>
            </a:pPr>
            <a:r>
              <a:rPr lang="sr-Latn-CS" sz="2500" i="1" smtClean="0">
                <a:latin typeface="Calibri" pitchFamily="34" charset="0"/>
              </a:rPr>
              <a:t>neformalan     </a:t>
            </a:r>
          </a:p>
          <a:p>
            <a:pPr eaLnBrk="1" hangingPunct="1">
              <a:lnSpc>
                <a:spcPct val="70000"/>
              </a:lnSpc>
            </a:pPr>
            <a:r>
              <a:rPr lang="sr-Latn-CS" sz="2500" i="1" smtClean="0">
                <a:latin typeface="Calibri" pitchFamily="34" charset="0"/>
              </a:rPr>
              <a:t>dobrovoljan</a:t>
            </a:r>
          </a:p>
          <a:p>
            <a:pPr eaLnBrk="1" hangingPunct="1">
              <a:lnSpc>
                <a:spcPct val="70000"/>
              </a:lnSpc>
            </a:pPr>
            <a:r>
              <a:rPr lang="sr-Latn-CS" sz="2500" i="1" smtClean="0">
                <a:latin typeface="Calibri" pitchFamily="34" charset="0"/>
              </a:rPr>
              <a:t>privatan (isključena javnost</a:t>
            </a:r>
            <a:r>
              <a:rPr lang="sr-Cyrl-CS" sz="2500" i="1" smtClean="0">
                <a:latin typeface="Calibri" pitchFamily="34" charset="0"/>
              </a:rPr>
              <a:t>)</a:t>
            </a:r>
          </a:p>
          <a:p>
            <a:pPr eaLnBrk="1" hangingPunct="1">
              <a:lnSpc>
                <a:spcPct val="70000"/>
              </a:lnSpc>
            </a:pPr>
            <a:r>
              <a:rPr lang="sr-Latn-CS" sz="2500" i="1" smtClean="0">
                <a:latin typeface="Calibri" pitchFamily="34" charset="0"/>
              </a:rPr>
              <a:t>pregovara se</a:t>
            </a:r>
            <a:endParaRPr lang="sr-Cyrl-CS" sz="2500" i="1" smtClean="0">
              <a:latin typeface="Calibri" pitchFamily="34" charset="0"/>
            </a:endParaRPr>
          </a:p>
          <a:p>
            <a:pPr eaLnBrk="1" hangingPunct="1">
              <a:lnSpc>
                <a:spcPct val="70000"/>
              </a:lnSpc>
            </a:pPr>
            <a:r>
              <a:rPr lang="sr-Latn-CS" sz="2500" i="1" smtClean="0">
                <a:latin typeface="Calibri" pitchFamily="34" charset="0"/>
              </a:rPr>
              <a:t>fokusira se na tačke o kojima se strane slažu</a:t>
            </a:r>
            <a:r>
              <a:rPr lang="sr-Cyrl-CS" sz="2500" i="1" smtClean="0">
                <a:latin typeface="Calibri" pitchFamily="34" charset="0"/>
              </a:rPr>
              <a:t> </a:t>
            </a:r>
          </a:p>
          <a:p>
            <a:pPr eaLnBrk="1" hangingPunct="1">
              <a:lnSpc>
                <a:spcPct val="70000"/>
              </a:lnSpc>
            </a:pPr>
            <a:r>
              <a:rPr lang="sr-Latn-CS" sz="2500" i="1" smtClean="0">
                <a:latin typeface="Calibri" pitchFamily="34" charset="0"/>
              </a:rPr>
              <a:t>utvrđuju se interesi</a:t>
            </a:r>
            <a:endParaRPr lang="sr-Cyrl-CS" sz="2500" i="1" smtClean="0">
              <a:latin typeface="Calibri" pitchFamily="34" charset="0"/>
            </a:endParaRPr>
          </a:p>
          <a:p>
            <a:pPr eaLnBrk="1" hangingPunct="1">
              <a:lnSpc>
                <a:spcPct val="70000"/>
              </a:lnSpc>
            </a:pPr>
            <a:r>
              <a:rPr lang="sr-Latn-CS" sz="2500" i="1" smtClean="0">
                <a:latin typeface="Calibri" pitchFamily="34" charset="0"/>
              </a:rPr>
              <a:t>strane donose odluku</a:t>
            </a:r>
            <a:endParaRPr lang="sr-Cyrl-CS" sz="2500" i="1" smtClean="0">
              <a:latin typeface="Calibri" pitchFamily="34" charset="0"/>
            </a:endParaRPr>
          </a:p>
          <a:p>
            <a:pPr eaLnBrk="1" hangingPunct="1">
              <a:lnSpc>
                <a:spcPct val="70000"/>
              </a:lnSpc>
            </a:pPr>
            <a:r>
              <a:rPr lang="sr-Latn-CS" sz="2500" i="1" smtClean="0">
                <a:latin typeface="Calibri" pitchFamily="34" charset="0"/>
              </a:rPr>
              <a:t>zaključuje se sporazum</a:t>
            </a:r>
            <a:endParaRPr lang="sr-Cyrl-CS" sz="2500" i="1" smtClean="0">
              <a:latin typeface="Calibri" pitchFamily="34" charset="0"/>
            </a:endParaRPr>
          </a:p>
          <a:p>
            <a:pPr eaLnBrk="1" hangingPunct="1">
              <a:lnSpc>
                <a:spcPct val="70000"/>
              </a:lnSpc>
            </a:pPr>
            <a:r>
              <a:rPr lang="sr-Latn-CS" sz="2500" i="1" smtClean="0">
                <a:latin typeface="Calibri" pitchFamily="34" charset="0"/>
              </a:rPr>
              <a:t>hitan postupak</a:t>
            </a:r>
            <a:endParaRPr lang="sr-Cyrl-CS" sz="2500" i="1" smtClean="0">
              <a:latin typeface="Calibri" pitchFamily="34" charset="0"/>
            </a:endParaRPr>
          </a:p>
          <a:p>
            <a:pPr eaLnBrk="1" hangingPunct="1">
              <a:lnSpc>
                <a:spcPct val="70000"/>
              </a:lnSpc>
            </a:pPr>
            <a:r>
              <a:rPr lang="sr-Latn-CS" sz="2500" i="1" smtClean="0">
                <a:latin typeface="Calibri" pitchFamily="34" charset="0"/>
              </a:rPr>
              <a:t>jeftiniji postupak</a:t>
            </a:r>
            <a:endParaRPr lang="en-US" sz="2500" i="1" smtClean="0">
              <a:latin typeface="Calibri" pitchFamily="34" charset="0"/>
            </a:endParaRPr>
          </a:p>
          <a:p>
            <a:pPr eaLnBrk="1" hangingPunct="1">
              <a:lnSpc>
                <a:spcPct val="60000"/>
              </a:lnSpc>
            </a:pPr>
            <a:endParaRPr lang="en-CA" sz="1400" smtClean="0"/>
          </a:p>
        </p:txBody>
      </p:sp>
      <p:sp>
        <p:nvSpPr>
          <p:cNvPr id="24583" name="Footer Placeholder 4"/>
          <p:cNvSpPr>
            <a:spLocks noGrp="1"/>
          </p:cNvSpPr>
          <p:nvPr>
            <p:ph type="ftr" sz="quarter" idx="11"/>
          </p:nvPr>
        </p:nvSpPr>
        <p:spPr bwMode="auto">
          <a:xfrm>
            <a:off x="1828800" y="6373813"/>
            <a:ext cx="3352800" cy="196850"/>
          </a:xfrm>
          <a:noFill/>
          <a:ln>
            <a:miter lim="800000"/>
            <a:headEnd/>
            <a:tailEnd/>
          </a:ln>
        </p:spPr>
        <p:txBody>
          <a:bodyPr wrap="square" lIns="91440" rIns="91440" numCol="1" anchorCtr="0" compatLnSpc="1">
            <a:prstTxWarp prst="textNoShape">
              <a:avLst/>
            </a:prstTxWarp>
          </a:bodyPr>
          <a:lstStyle/>
          <a:p>
            <a:r>
              <a:rPr lang="en-US" altLang="en-US" sz="1600" smtClean="0"/>
              <a:t>Gordana Mihailović, 2007</a:t>
            </a:r>
          </a:p>
        </p:txBody>
      </p:sp>
      <p:sp>
        <p:nvSpPr>
          <p:cNvPr id="29700" name="Rectangle 4"/>
          <p:cNvSpPr>
            <a:spLocks noChangeArrowheads="1"/>
          </p:cNvSpPr>
          <p:nvPr/>
        </p:nvSpPr>
        <p:spPr bwMode="auto">
          <a:xfrm>
            <a:off x="4500563" y="1595438"/>
            <a:ext cx="4392612" cy="4530725"/>
          </a:xfrm>
          <a:prstGeom prst="rect">
            <a:avLst/>
          </a:prstGeom>
          <a:noFill/>
          <a:ln w="9525">
            <a:noFill/>
            <a:miter lim="800000"/>
            <a:headEnd/>
            <a:tailEnd/>
          </a:ln>
          <a:effectLst/>
        </p:spPr>
        <p:txBody>
          <a:bodyPr/>
          <a:lstStyle/>
          <a:p>
            <a:pPr marL="342900" indent="-342900">
              <a:spcBef>
                <a:spcPct val="20000"/>
              </a:spcBef>
              <a:buClr>
                <a:schemeClr val="tx2"/>
              </a:buClr>
              <a:defRPr/>
            </a:pPr>
            <a:endParaRPr lang="en-US" i="1" dirty="0">
              <a:latin typeface="+mj-l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iterate type="lt">
                                    <p:tmPct val="10000"/>
                                  </p:iterate>
                                  <p:childTnLst>
                                    <p:set>
                                      <p:cBhvr>
                                        <p:cTn id="6" dur="1" fill="hold">
                                          <p:stCondLst>
                                            <p:cond delay="0"/>
                                          </p:stCondLst>
                                        </p:cTn>
                                        <p:tgtEl>
                                          <p:spTgt spid="29699">
                                            <p:txEl>
                                              <p:pRg st="1" end="1"/>
                                            </p:txEl>
                                          </p:spTgt>
                                        </p:tgtEl>
                                        <p:attrNameLst>
                                          <p:attrName>style.visibility</p:attrName>
                                        </p:attrNameLst>
                                      </p:cBhvr>
                                      <p:to>
                                        <p:strVal val="visible"/>
                                      </p:to>
                                    </p:set>
                                    <p:animEffect transition="in" filter="fade">
                                      <p:cBhvr>
                                        <p:cTn id="7" dur="1000"/>
                                        <p:tgtEl>
                                          <p:spTgt spid="29699">
                                            <p:txEl>
                                              <p:pRg st="1" end="1"/>
                                            </p:txEl>
                                          </p:spTgt>
                                        </p:tgtEl>
                                      </p:cBhvr>
                                    </p:animEffect>
                                    <p:anim calcmode="lin" valueType="num">
                                      <p:cBhvr>
                                        <p:cTn id="8" dur="10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9699">
                                            <p:txEl>
                                              <p:pRg st="1" end="1"/>
                                            </p:tx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iterate type="lt">
                                    <p:tmPct val="10000"/>
                                  </p:iterate>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iterate type="lt">
                                    <p:tmPct val="10000"/>
                                  </p:iterate>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1000"/>
                                        <p:tgtEl>
                                          <p:spTgt spid="6">
                                            <p:txEl>
                                              <p:pRg st="1" end="1"/>
                                            </p:txEl>
                                          </p:spTgt>
                                        </p:tgtEl>
                                      </p:cBhvr>
                                    </p:animEffect>
                                    <p:anim calcmode="lin" valueType="num">
                                      <p:cBhvr>
                                        <p:cTn id="1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iterate type="lt">
                                    <p:tmPct val="10000"/>
                                  </p:iterate>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1000"/>
                                        <p:tgtEl>
                                          <p:spTgt spid="6">
                                            <p:txEl>
                                              <p:pRg st="2" end="2"/>
                                            </p:txEl>
                                          </p:spTgt>
                                        </p:tgtEl>
                                      </p:cBhvr>
                                    </p:animEffect>
                                    <p:anim calcmode="lin" valueType="num">
                                      <p:cBhvr>
                                        <p:cTn id="2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iterate type="lt">
                                    <p:tmPct val="10000"/>
                                  </p:iterate>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1000"/>
                                        <p:tgtEl>
                                          <p:spTgt spid="6">
                                            <p:txEl>
                                              <p:pRg st="3" end="3"/>
                                            </p:txEl>
                                          </p:spTgt>
                                        </p:tgtEl>
                                      </p:cBhvr>
                                    </p:animEffect>
                                    <p:anim calcmode="lin" valueType="num">
                                      <p:cBhvr>
                                        <p:cTn id="2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3" end="3"/>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iterate type="lt">
                                    <p:tmPct val="10000"/>
                                  </p:iterate>
                                  <p:childTnLst>
                                    <p:set>
                                      <p:cBhvr>
                                        <p:cTn id="31" dur="1" fill="hold">
                                          <p:stCondLst>
                                            <p:cond delay="0"/>
                                          </p:stCondLst>
                                        </p:cTn>
                                        <p:tgtEl>
                                          <p:spTgt spid="6">
                                            <p:txEl>
                                              <p:pRg st="4" end="4"/>
                                            </p:txEl>
                                          </p:spTgt>
                                        </p:tgtEl>
                                        <p:attrNameLst>
                                          <p:attrName>style.visibility</p:attrName>
                                        </p:attrNameLst>
                                      </p:cBhvr>
                                      <p:to>
                                        <p:strVal val="visible"/>
                                      </p:to>
                                    </p:set>
                                    <p:animEffect transition="in" filter="fade">
                                      <p:cBhvr>
                                        <p:cTn id="32" dur="1000"/>
                                        <p:tgtEl>
                                          <p:spTgt spid="6">
                                            <p:txEl>
                                              <p:pRg st="4" end="4"/>
                                            </p:txEl>
                                          </p:spTgt>
                                        </p:tgtEl>
                                      </p:cBhvr>
                                    </p:animEffect>
                                    <p:anim calcmode="lin" valueType="num">
                                      <p:cBhvr>
                                        <p:cTn id="3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iterate type="lt">
                                    <p:tmPct val="10000"/>
                                  </p:iterate>
                                  <p:childTnLst>
                                    <p:set>
                                      <p:cBhvr>
                                        <p:cTn id="36" dur="1" fill="hold">
                                          <p:stCondLst>
                                            <p:cond delay="0"/>
                                          </p:stCondLst>
                                        </p:cTn>
                                        <p:tgtEl>
                                          <p:spTgt spid="6">
                                            <p:txEl>
                                              <p:pRg st="5" end="5"/>
                                            </p:txEl>
                                          </p:spTgt>
                                        </p:tgtEl>
                                        <p:attrNameLst>
                                          <p:attrName>style.visibility</p:attrName>
                                        </p:attrNameLst>
                                      </p:cBhvr>
                                      <p:to>
                                        <p:strVal val="visible"/>
                                      </p:to>
                                    </p:set>
                                    <p:animEffect transition="in" filter="fade">
                                      <p:cBhvr>
                                        <p:cTn id="37" dur="1000"/>
                                        <p:tgtEl>
                                          <p:spTgt spid="6">
                                            <p:txEl>
                                              <p:pRg st="5" end="5"/>
                                            </p:txEl>
                                          </p:spTgt>
                                        </p:tgtEl>
                                      </p:cBhvr>
                                    </p:animEffect>
                                    <p:anim calcmode="lin" valueType="num">
                                      <p:cBhvr>
                                        <p:cTn id="38"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5" end="5"/>
                                            </p:txEl>
                                          </p:spTgt>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iterate type="lt">
                                    <p:tmPct val="10000"/>
                                  </p:iterate>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iterate type="lt">
                                    <p:tmPct val="10000"/>
                                  </p:iterate>
                                  <p:childTnLst>
                                    <p:set>
                                      <p:cBhvr>
                                        <p:cTn id="46" dur="1" fill="hold">
                                          <p:stCondLst>
                                            <p:cond delay="0"/>
                                          </p:stCondLst>
                                        </p:cTn>
                                        <p:tgtEl>
                                          <p:spTgt spid="6">
                                            <p:txEl>
                                              <p:pRg st="7" end="7"/>
                                            </p:txEl>
                                          </p:spTgt>
                                        </p:tgtEl>
                                        <p:attrNameLst>
                                          <p:attrName>style.visibility</p:attrName>
                                        </p:attrNameLst>
                                      </p:cBhvr>
                                      <p:to>
                                        <p:strVal val="visible"/>
                                      </p:to>
                                    </p:set>
                                    <p:animEffect transition="in" filter="fade">
                                      <p:cBhvr>
                                        <p:cTn id="47" dur="1000"/>
                                        <p:tgtEl>
                                          <p:spTgt spid="6">
                                            <p:txEl>
                                              <p:pRg st="7" end="7"/>
                                            </p:txEl>
                                          </p:spTgt>
                                        </p:tgtEl>
                                      </p:cBhvr>
                                    </p:animEffect>
                                    <p:anim calcmode="lin" valueType="num">
                                      <p:cBhvr>
                                        <p:cTn id="48"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6">
                                            <p:txEl>
                                              <p:pRg st="7" end="7"/>
                                            </p:txEl>
                                          </p:spTgt>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iterate type="lt">
                                    <p:tmPct val="10000"/>
                                  </p:iterate>
                                  <p:childTnLst>
                                    <p:set>
                                      <p:cBhvr>
                                        <p:cTn id="51" dur="1" fill="hold">
                                          <p:stCondLst>
                                            <p:cond delay="0"/>
                                          </p:stCondLst>
                                        </p:cTn>
                                        <p:tgtEl>
                                          <p:spTgt spid="6">
                                            <p:txEl>
                                              <p:pRg st="8" end="8"/>
                                            </p:txEl>
                                          </p:spTgt>
                                        </p:tgtEl>
                                        <p:attrNameLst>
                                          <p:attrName>style.visibility</p:attrName>
                                        </p:attrNameLst>
                                      </p:cBhvr>
                                      <p:to>
                                        <p:strVal val="visible"/>
                                      </p:to>
                                    </p:set>
                                    <p:animEffect transition="in" filter="fade">
                                      <p:cBhvr>
                                        <p:cTn id="52" dur="1000"/>
                                        <p:tgtEl>
                                          <p:spTgt spid="6">
                                            <p:txEl>
                                              <p:pRg st="8" end="8"/>
                                            </p:txEl>
                                          </p:spTgt>
                                        </p:tgtEl>
                                      </p:cBhvr>
                                    </p:animEffect>
                                    <p:anim calcmode="lin" valueType="num">
                                      <p:cBhvr>
                                        <p:cTn id="53"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4" dur="1000" fill="hold"/>
                                        <p:tgtEl>
                                          <p:spTgt spid="6">
                                            <p:txEl>
                                              <p:pRg st="8" end="8"/>
                                            </p:txEl>
                                          </p:spTgt>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iterate type="lt">
                                    <p:tmPct val="10000"/>
                                  </p:iterate>
                                  <p:childTnLst>
                                    <p:set>
                                      <p:cBhvr>
                                        <p:cTn id="56" dur="1" fill="hold">
                                          <p:stCondLst>
                                            <p:cond delay="0"/>
                                          </p:stCondLst>
                                        </p:cTn>
                                        <p:tgtEl>
                                          <p:spTgt spid="6">
                                            <p:txEl>
                                              <p:pRg st="9" end="9"/>
                                            </p:txEl>
                                          </p:spTgt>
                                        </p:tgtEl>
                                        <p:attrNameLst>
                                          <p:attrName>style.visibility</p:attrName>
                                        </p:attrNameLst>
                                      </p:cBhvr>
                                      <p:to>
                                        <p:strVal val="visible"/>
                                      </p:to>
                                    </p:set>
                                    <p:animEffect transition="in" filter="fade">
                                      <p:cBhvr>
                                        <p:cTn id="57" dur="1000"/>
                                        <p:tgtEl>
                                          <p:spTgt spid="6">
                                            <p:txEl>
                                              <p:pRg st="9" end="9"/>
                                            </p:txEl>
                                          </p:spTgt>
                                        </p:tgtEl>
                                      </p:cBhvr>
                                    </p:animEffect>
                                    <p:anim calcmode="lin" valueType="num">
                                      <p:cBhvr>
                                        <p:cTn id="58"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59"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1508">
                                            <p:txEl>
                                              <p:pRg st="1" end="1"/>
                                            </p:txEl>
                                          </p:spTgt>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8">
                                            <p:txEl>
                                              <p:pRg st="0" end="0"/>
                                            </p:txEl>
                                          </p:spTgt>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8">
                                            <p:txEl>
                                              <p:pRg st="1" end="1"/>
                                            </p:txEl>
                                          </p:spTgt>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8">
                                            <p:txEl>
                                              <p:pRg st="2" end="2"/>
                                            </p:txEl>
                                          </p:spTgt>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8">
                                            <p:txEl>
                                              <p:pRg st="3" end="3"/>
                                            </p:txEl>
                                          </p:spTgt>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8">
                                            <p:txEl>
                                              <p:pRg st="4" end="4"/>
                                            </p:txEl>
                                          </p:spTgt>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8">
                                            <p:txEl>
                                              <p:pRg st="5" end="5"/>
                                            </p:txEl>
                                          </p:spTgt>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8">
                                            <p:txEl>
                                              <p:pRg st="6" end="6"/>
                                            </p:txEl>
                                          </p:spTgt>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8">
                                            <p:txEl>
                                              <p:pRg st="7" end="7"/>
                                            </p:txEl>
                                          </p:spTgt>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8">
                                            <p:txEl>
                                              <p:pRg st="8" end="8"/>
                                            </p:txEl>
                                          </p:spTgt>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8">
                                            <p:txEl>
                                              <p:pRg st="9" end="9"/>
                                            </p:txEl>
                                          </p:spTgt>
                                        </p:tgtEl>
                                        <p:attrNameLst>
                                          <p:attrName>style.visibility</p:attrName>
                                        </p:attrNameLst>
                                      </p:cBhvr>
                                      <p:to>
                                        <p:strVal val="visible"/>
                                      </p:to>
                                    </p:set>
                                  </p:childTnLst>
                                </p:cTn>
                              </p:par>
                              <p:par>
                                <p:cTn id="84" presetID="1" presetClass="entr" presetSubtype="0" fill="hold" grpId="1" nodeType="withEffect">
                                  <p:stCondLst>
                                    <p:cond delay="0"/>
                                  </p:stCondLst>
                                  <p:iterate type="lt">
                                    <p:tmAbs val="0"/>
                                  </p:iterate>
                                  <p:childTnLst>
                                    <p:set>
                                      <p:cBhvr>
                                        <p:cTn id="85" dur="1" fill="hold">
                                          <p:stCondLst>
                                            <p:cond delay="0"/>
                                          </p:stCondLst>
                                        </p:cTn>
                                        <p:tgtEl>
                                          <p:spTgt spid="6">
                                            <p:txEl>
                                              <p:pRg st="0" end="0"/>
                                            </p:txEl>
                                          </p:spTgt>
                                        </p:tgtEl>
                                        <p:attrNameLst>
                                          <p:attrName>style.visibility</p:attrName>
                                        </p:attrNameLst>
                                      </p:cBhvr>
                                      <p:to>
                                        <p:strVal val="visible"/>
                                      </p:to>
                                    </p:set>
                                  </p:childTnLst>
                                </p:cTn>
                              </p:par>
                              <p:par>
                                <p:cTn id="86" presetID="1" presetClass="entr" presetSubtype="0" fill="hold" grpId="1" nodeType="withEffect">
                                  <p:stCondLst>
                                    <p:cond delay="0"/>
                                  </p:stCondLst>
                                  <p:iterate type="lt">
                                    <p:tmAbs val="0"/>
                                  </p:iterate>
                                  <p:childTnLst>
                                    <p:set>
                                      <p:cBhvr>
                                        <p:cTn id="87" dur="1" fill="hold">
                                          <p:stCondLst>
                                            <p:cond delay="0"/>
                                          </p:stCondLst>
                                        </p:cTn>
                                        <p:tgtEl>
                                          <p:spTgt spid="6">
                                            <p:txEl>
                                              <p:pRg st="1" end="1"/>
                                            </p:txEl>
                                          </p:spTgt>
                                        </p:tgtEl>
                                        <p:attrNameLst>
                                          <p:attrName>style.visibility</p:attrName>
                                        </p:attrNameLst>
                                      </p:cBhvr>
                                      <p:to>
                                        <p:strVal val="visible"/>
                                      </p:to>
                                    </p:set>
                                  </p:childTnLst>
                                </p:cTn>
                              </p:par>
                              <p:par>
                                <p:cTn id="88" presetID="1" presetClass="entr" presetSubtype="0" fill="hold" grpId="1" nodeType="withEffect">
                                  <p:stCondLst>
                                    <p:cond delay="0"/>
                                  </p:stCondLst>
                                  <p:iterate type="lt">
                                    <p:tmAbs val="0"/>
                                  </p:iterate>
                                  <p:childTnLst>
                                    <p:set>
                                      <p:cBhvr>
                                        <p:cTn id="89" dur="1" fill="hold">
                                          <p:stCondLst>
                                            <p:cond delay="0"/>
                                          </p:stCondLst>
                                        </p:cTn>
                                        <p:tgtEl>
                                          <p:spTgt spid="6">
                                            <p:txEl>
                                              <p:pRg st="2" end="2"/>
                                            </p:txEl>
                                          </p:spTgt>
                                        </p:tgtEl>
                                        <p:attrNameLst>
                                          <p:attrName>style.visibility</p:attrName>
                                        </p:attrNameLst>
                                      </p:cBhvr>
                                      <p:to>
                                        <p:strVal val="visible"/>
                                      </p:to>
                                    </p:set>
                                  </p:childTnLst>
                                </p:cTn>
                              </p:par>
                              <p:par>
                                <p:cTn id="90" presetID="1" presetClass="entr" presetSubtype="0" fill="hold" grpId="1" nodeType="withEffect">
                                  <p:stCondLst>
                                    <p:cond delay="0"/>
                                  </p:stCondLst>
                                  <p:iterate type="lt">
                                    <p:tmAbs val="0"/>
                                  </p:iterate>
                                  <p:childTnLst>
                                    <p:set>
                                      <p:cBhvr>
                                        <p:cTn id="91" dur="1" fill="hold">
                                          <p:stCondLst>
                                            <p:cond delay="0"/>
                                          </p:stCondLst>
                                        </p:cTn>
                                        <p:tgtEl>
                                          <p:spTgt spid="6">
                                            <p:txEl>
                                              <p:pRg st="3" end="3"/>
                                            </p:txEl>
                                          </p:spTgt>
                                        </p:tgtEl>
                                        <p:attrNameLst>
                                          <p:attrName>style.visibility</p:attrName>
                                        </p:attrNameLst>
                                      </p:cBhvr>
                                      <p:to>
                                        <p:strVal val="visible"/>
                                      </p:to>
                                    </p:set>
                                  </p:childTnLst>
                                </p:cTn>
                              </p:par>
                              <p:par>
                                <p:cTn id="92" presetID="1" presetClass="entr" presetSubtype="0" fill="hold" grpId="1" nodeType="withEffect">
                                  <p:stCondLst>
                                    <p:cond delay="0"/>
                                  </p:stCondLst>
                                  <p:iterate type="lt">
                                    <p:tmAbs val="0"/>
                                  </p:iterate>
                                  <p:childTnLst>
                                    <p:set>
                                      <p:cBhvr>
                                        <p:cTn id="93" dur="1" fill="hold">
                                          <p:stCondLst>
                                            <p:cond delay="0"/>
                                          </p:stCondLst>
                                        </p:cTn>
                                        <p:tgtEl>
                                          <p:spTgt spid="6">
                                            <p:txEl>
                                              <p:pRg st="4" end="4"/>
                                            </p:txEl>
                                          </p:spTgt>
                                        </p:tgtEl>
                                        <p:attrNameLst>
                                          <p:attrName>style.visibility</p:attrName>
                                        </p:attrNameLst>
                                      </p:cBhvr>
                                      <p:to>
                                        <p:strVal val="visible"/>
                                      </p:to>
                                    </p:set>
                                  </p:childTnLst>
                                </p:cTn>
                              </p:par>
                              <p:par>
                                <p:cTn id="94" presetID="1" presetClass="entr" presetSubtype="0" fill="hold" grpId="1" nodeType="withEffect">
                                  <p:stCondLst>
                                    <p:cond delay="0"/>
                                  </p:stCondLst>
                                  <p:iterate type="lt">
                                    <p:tmAbs val="0"/>
                                  </p:iterate>
                                  <p:childTnLst>
                                    <p:set>
                                      <p:cBhvr>
                                        <p:cTn id="95" dur="1" fill="hold">
                                          <p:stCondLst>
                                            <p:cond delay="0"/>
                                          </p:stCondLst>
                                        </p:cTn>
                                        <p:tgtEl>
                                          <p:spTgt spid="6">
                                            <p:txEl>
                                              <p:pRg st="5" end="5"/>
                                            </p:txEl>
                                          </p:spTgt>
                                        </p:tgtEl>
                                        <p:attrNameLst>
                                          <p:attrName>style.visibility</p:attrName>
                                        </p:attrNameLst>
                                      </p:cBhvr>
                                      <p:to>
                                        <p:strVal val="visible"/>
                                      </p:to>
                                    </p:set>
                                  </p:childTnLst>
                                </p:cTn>
                              </p:par>
                              <p:par>
                                <p:cTn id="96" presetID="1" presetClass="entr" presetSubtype="0" fill="hold" grpId="1" nodeType="withEffect">
                                  <p:stCondLst>
                                    <p:cond delay="0"/>
                                  </p:stCondLst>
                                  <p:iterate type="lt">
                                    <p:tmAbs val="0"/>
                                  </p:iterate>
                                  <p:childTnLst>
                                    <p:set>
                                      <p:cBhvr>
                                        <p:cTn id="97" dur="1" fill="hold">
                                          <p:stCondLst>
                                            <p:cond delay="0"/>
                                          </p:stCondLst>
                                        </p:cTn>
                                        <p:tgtEl>
                                          <p:spTgt spid="6">
                                            <p:txEl>
                                              <p:pRg st="6" end="6"/>
                                            </p:txEl>
                                          </p:spTgt>
                                        </p:tgtEl>
                                        <p:attrNameLst>
                                          <p:attrName>style.visibility</p:attrName>
                                        </p:attrNameLst>
                                      </p:cBhvr>
                                      <p:to>
                                        <p:strVal val="visible"/>
                                      </p:to>
                                    </p:set>
                                  </p:childTnLst>
                                </p:cTn>
                              </p:par>
                              <p:par>
                                <p:cTn id="98" presetID="1" presetClass="entr" presetSubtype="0" fill="hold" grpId="1" nodeType="withEffect">
                                  <p:stCondLst>
                                    <p:cond delay="0"/>
                                  </p:stCondLst>
                                  <p:iterate type="lt">
                                    <p:tmAbs val="0"/>
                                  </p:iterate>
                                  <p:childTnLst>
                                    <p:set>
                                      <p:cBhvr>
                                        <p:cTn id="99" dur="1" fill="hold">
                                          <p:stCondLst>
                                            <p:cond delay="0"/>
                                          </p:stCondLst>
                                        </p:cTn>
                                        <p:tgtEl>
                                          <p:spTgt spid="6">
                                            <p:txEl>
                                              <p:pRg st="7" end="7"/>
                                            </p:txEl>
                                          </p:spTgt>
                                        </p:tgtEl>
                                        <p:attrNameLst>
                                          <p:attrName>style.visibility</p:attrName>
                                        </p:attrNameLst>
                                      </p:cBhvr>
                                      <p:to>
                                        <p:strVal val="visible"/>
                                      </p:to>
                                    </p:set>
                                  </p:childTnLst>
                                </p:cTn>
                              </p:par>
                              <p:par>
                                <p:cTn id="100" presetID="1" presetClass="entr" presetSubtype="0" fill="hold" grpId="1" nodeType="withEffect">
                                  <p:stCondLst>
                                    <p:cond delay="0"/>
                                  </p:stCondLst>
                                  <p:iterate type="lt">
                                    <p:tmAbs val="0"/>
                                  </p:iterate>
                                  <p:childTnLst>
                                    <p:set>
                                      <p:cBhvr>
                                        <p:cTn id="101" dur="1" fill="hold">
                                          <p:stCondLst>
                                            <p:cond delay="0"/>
                                          </p:stCondLst>
                                        </p:cTn>
                                        <p:tgtEl>
                                          <p:spTgt spid="6">
                                            <p:txEl>
                                              <p:pRg st="8" end="8"/>
                                            </p:txEl>
                                          </p:spTgt>
                                        </p:tgtEl>
                                        <p:attrNameLst>
                                          <p:attrName>style.visibility</p:attrName>
                                        </p:attrNameLst>
                                      </p:cBhvr>
                                      <p:to>
                                        <p:strVal val="visible"/>
                                      </p:to>
                                    </p:set>
                                  </p:childTnLst>
                                </p:cTn>
                              </p:par>
                              <p:par>
                                <p:cTn id="102" presetID="1" presetClass="entr" presetSubtype="0" fill="hold" grpId="1" nodeType="withEffect">
                                  <p:stCondLst>
                                    <p:cond delay="0"/>
                                  </p:stCondLst>
                                  <p:iterate type="lt">
                                    <p:tmAbs val="0"/>
                                  </p:iterate>
                                  <p:childTnLst>
                                    <p:set>
                                      <p:cBhvr>
                                        <p:cTn id="103"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 presetClass="entr" presetSubtype="0" fill="hold" grpId="1" nodeType="clickEffect">
                                  <p:stCondLst>
                                    <p:cond delay="0"/>
                                  </p:stCondLst>
                                  <p:iterate type="lt">
                                    <p:tmAbs val="0"/>
                                  </p:iterate>
                                  <p:childTnLst>
                                    <p:set>
                                      <p:cBhvr>
                                        <p:cTn id="107"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P spid="29699" grpId="1" build="p"/>
      <p:bldP spid="21508" grpId="0" build="p"/>
      <p:bldP spid="6" grpId="0" build="p"/>
      <p:bldP spid="6" grpId="1" build="p"/>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rot="10800000" flipV="1">
            <a:off x="152400" y="304800"/>
            <a:ext cx="7772400" cy="838200"/>
          </a:xfrm>
        </p:spPr>
        <p:txBody>
          <a:bodyPr wrap="square" lIns="91440" tIns="45720" rIns="91440" bIns="45720" numCol="1" compatLnSpc="1">
            <a:prstTxWarp prst="textNoShape">
              <a:avLst/>
            </a:prstTxWarp>
            <a:noAutofit/>
          </a:bodyPr>
          <a:lstStyle/>
          <a:p>
            <a:pPr algn="ctr" eaLnBrk="1" fontAlgn="auto" hangingPunct="1">
              <a:spcAft>
                <a:spcPts val="0"/>
              </a:spcAft>
              <a:defRPr/>
            </a:pPr>
            <a:r>
              <a:rPr lang="sr-Latn-CS" altLang="sr-Latn-RS" sz="3200" dirty="0" smtClean="0">
                <a:solidFill>
                  <a:schemeClr val="tx2">
                    <a:satMod val="130000"/>
                  </a:schemeClr>
                </a:solidFill>
              </a:rPr>
              <a:t>POSREDOVANJE U BRAČNIM SPOROVIMA</a:t>
            </a:r>
            <a:endParaRPr lang="en-US" altLang="sr-Latn-RS" sz="3200" dirty="0">
              <a:solidFill>
                <a:schemeClr val="tx2">
                  <a:satMod val="130000"/>
                </a:schemeClr>
              </a:solidFill>
            </a:endParaRPr>
          </a:p>
        </p:txBody>
      </p:sp>
      <p:sp>
        <p:nvSpPr>
          <p:cNvPr id="71683" name="Rectangle 3"/>
          <p:cNvSpPr>
            <a:spLocks noGrp="1" noChangeArrowheads="1"/>
          </p:cNvSpPr>
          <p:nvPr>
            <p:ph idx="1"/>
          </p:nvPr>
        </p:nvSpPr>
        <p:spPr/>
        <p:txBody>
          <a:bodyPr>
            <a:normAutofit fontScale="85000" lnSpcReduction="10000"/>
          </a:bodyPr>
          <a:lstStyle/>
          <a:p>
            <a:pPr marL="274320" indent="-274320" algn="just" eaLnBrk="1" fontAlgn="auto" hangingPunct="1">
              <a:lnSpc>
                <a:spcPct val="120000"/>
              </a:lnSpc>
              <a:spcAft>
                <a:spcPts val="0"/>
              </a:spcAft>
              <a:buFont typeface="Wingdings 2"/>
              <a:buChar char=""/>
              <a:defRPr/>
            </a:pPr>
            <a:r>
              <a:rPr lang="sr-Latn-CS" altLang="sr-Latn-RS" sz="2700" dirty="0" smtClean="0"/>
              <a:t>Porodični zakon iz 2005. godine</a:t>
            </a:r>
          </a:p>
          <a:p>
            <a:pPr marL="521208" lvl="1" algn="just" eaLnBrk="1" fontAlgn="auto" hangingPunct="1">
              <a:lnSpc>
                <a:spcPct val="120000"/>
              </a:lnSpc>
              <a:spcAft>
                <a:spcPts val="0"/>
              </a:spcAft>
              <a:buClr>
                <a:schemeClr val="accent4"/>
              </a:buClr>
              <a:buFont typeface="Wingdings 2" pitchFamily="18" charset="2"/>
              <a:buNone/>
              <a:defRPr/>
            </a:pPr>
            <a:r>
              <a:rPr lang="sr-Latn-CS" altLang="sr-Latn-RS" sz="2400" dirty="0" smtClean="0">
                <a:solidFill>
                  <a:schemeClr val="tx2">
                    <a:lumMod val="75000"/>
                  </a:schemeClr>
                </a:solidFill>
              </a:rPr>
              <a:t>   - tužba za razvod braka/tužba za poništaj braka</a:t>
            </a:r>
          </a:p>
          <a:p>
            <a:pPr marL="521208" lvl="1" algn="just" eaLnBrk="1" fontAlgn="auto" hangingPunct="1">
              <a:lnSpc>
                <a:spcPct val="120000"/>
              </a:lnSpc>
              <a:spcAft>
                <a:spcPts val="0"/>
              </a:spcAft>
              <a:buClr>
                <a:schemeClr val="accent4"/>
              </a:buClr>
              <a:buFont typeface="Wingdings 2" pitchFamily="18" charset="2"/>
              <a:buNone/>
              <a:defRPr/>
            </a:pPr>
            <a:r>
              <a:rPr lang="sr-Latn-CS" altLang="sr-Latn-RS" sz="2400" dirty="0" smtClean="0">
                <a:solidFill>
                  <a:schemeClr val="tx2">
                    <a:lumMod val="75000"/>
                  </a:schemeClr>
                </a:solidFill>
              </a:rPr>
              <a:t>   - postupak posredovanja (mirenje i nagodba)</a:t>
            </a:r>
          </a:p>
          <a:p>
            <a:pPr marL="521208" lvl="1" algn="just" eaLnBrk="1" fontAlgn="auto" hangingPunct="1">
              <a:lnSpc>
                <a:spcPct val="120000"/>
              </a:lnSpc>
              <a:spcAft>
                <a:spcPts val="0"/>
              </a:spcAft>
              <a:buClr>
                <a:schemeClr val="accent4"/>
              </a:buClr>
              <a:buFont typeface="Wingdings 2" pitchFamily="18" charset="2"/>
              <a:buNone/>
              <a:defRPr/>
            </a:pPr>
            <a:r>
              <a:rPr lang="sr-Latn-CS" altLang="sr-Latn-RS" sz="2400" dirty="0">
                <a:solidFill>
                  <a:schemeClr val="tx2">
                    <a:lumMod val="75000"/>
                  </a:schemeClr>
                </a:solidFill>
              </a:rPr>
              <a:t> </a:t>
            </a:r>
            <a:r>
              <a:rPr lang="sr-Latn-CS" altLang="sr-Latn-RS" sz="2400" dirty="0" smtClean="0">
                <a:solidFill>
                  <a:schemeClr val="tx2">
                    <a:lumMod val="75000"/>
                  </a:schemeClr>
                </a:solidFill>
              </a:rPr>
              <a:t>  - mogućnost postizanja sporazuma o vršenju roditeljskog prava, izdržavanju i deobi imovine</a:t>
            </a:r>
          </a:p>
          <a:p>
            <a:pPr marL="521208" lvl="1" algn="just" eaLnBrk="1" fontAlgn="auto" hangingPunct="1">
              <a:lnSpc>
                <a:spcPct val="120000"/>
              </a:lnSpc>
              <a:spcAft>
                <a:spcPts val="0"/>
              </a:spcAft>
              <a:buClr>
                <a:schemeClr val="accent4"/>
              </a:buClr>
              <a:buFont typeface="Wingdings 2" pitchFamily="18" charset="2"/>
              <a:buNone/>
              <a:defRPr/>
            </a:pPr>
            <a:endParaRPr lang="sr-Latn-CS" altLang="sr-Latn-RS" sz="2400" dirty="0" smtClean="0">
              <a:solidFill>
                <a:schemeClr val="tx1">
                  <a:tint val="85000"/>
                </a:schemeClr>
              </a:solidFill>
            </a:endParaRPr>
          </a:p>
          <a:p>
            <a:pPr marL="274320" indent="-274320" algn="just" eaLnBrk="1" fontAlgn="auto" hangingPunct="1">
              <a:lnSpc>
                <a:spcPct val="120000"/>
              </a:lnSpc>
              <a:spcAft>
                <a:spcPts val="0"/>
              </a:spcAft>
              <a:buFont typeface="Wingdings 2"/>
              <a:buChar char=""/>
              <a:defRPr/>
            </a:pPr>
            <a:r>
              <a:rPr lang="sr-Latn-CS" altLang="sr-Latn-RS" sz="2700" dirty="0" smtClean="0"/>
              <a:t>Zakon o </a:t>
            </a:r>
            <a:r>
              <a:rPr lang="en-US" altLang="sr-Latn-RS" sz="2700" dirty="0" err="1" smtClean="0"/>
              <a:t>posredovanju</a:t>
            </a:r>
            <a:r>
              <a:rPr lang="en-US" altLang="sr-Latn-RS" sz="2700" dirty="0" smtClean="0"/>
              <a:t> </a:t>
            </a:r>
            <a:r>
              <a:rPr lang="sr-Latn-RS" altLang="sr-Latn-RS" sz="2700" dirty="0" smtClean="0"/>
              <a:t>u rešavanju sporova iz 2014.</a:t>
            </a:r>
            <a:r>
              <a:rPr lang="sr-Latn-CS" altLang="sr-Latn-RS" sz="2700" dirty="0" smtClean="0"/>
              <a:t> godine</a:t>
            </a:r>
            <a:endParaRPr lang="en-US" altLang="sr-Latn-RS" sz="2800" dirty="0" smtClean="0"/>
          </a:p>
          <a:p>
            <a:pPr marL="274320" indent="-274320" algn="just" eaLnBrk="1" fontAlgn="auto" hangingPunct="1">
              <a:lnSpc>
                <a:spcPct val="120000"/>
              </a:lnSpc>
              <a:spcAft>
                <a:spcPts val="0"/>
              </a:spcAft>
              <a:buFont typeface="Wingdings 2" pitchFamily="18" charset="2"/>
              <a:buNone/>
              <a:defRPr/>
            </a:pPr>
            <a:r>
              <a:rPr lang="sr-Latn-CS" altLang="sr-Latn-RS" sz="2800" dirty="0" smtClean="0"/>
              <a:t>  </a:t>
            </a:r>
            <a:r>
              <a:rPr lang="sr-Latn-CS" altLang="sr-Latn-RS" sz="2400" dirty="0">
                <a:solidFill>
                  <a:schemeClr val="tx2">
                    <a:lumMod val="75000"/>
                  </a:schemeClr>
                </a:solidFill>
              </a:rPr>
              <a:t>“</a:t>
            </a:r>
            <a:r>
              <a:rPr lang="en-US" altLang="sr-Latn-RS" sz="2400" dirty="0" err="1">
                <a:solidFill>
                  <a:schemeClr val="tx2">
                    <a:lumMod val="75000"/>
                  </a:schemeClr>
                </a:solidFill>
              </a:rPr>
              <a:t>Posredovanje</a:t>
            </a:r>
            <a:r>
              <a:rPr lang="en-US" altLang="sr-Latn-RS" sz="2400" dirty="0">
                <a:solidFill>
                  <a:schemeClr val="tx2">
                    <a:lumMod val="75000"/>
                  </a:schemeClr>
                </a:solidFill>
              </a:rPr>
              <a:t> je </a:t>
            </a:r>
            <a:r>
              <a:rPr lang="en-US" altLang="sr-Latn-RS" sz="2400" dirty="0" err="1" smtClean="0">
                <a:solidFill>
                  <a:schemeClr val="tx2">
                    <a:lumMod val="75000"/>
                  </a:schemeClr>
                </a:solidFill>
              </a:rPr>
              <a:t>postupak</a:t>
            </a:r>
            <a:r>
              <a:rPr lang="en-US" altLang="sr-Latn-RS" sz="2400" dirty="0">
                <a:solidFill>
                  <a:schemeClr val="tx2">
                    <a:lumMod val="75000"/>
                  </a:schemeClr>
                </a:solidFill>
              </a:rPr>
              <a:t>, bez </a:t>
            </a:r>
            <a:r>
              <a:rPr lang="en-US" altLang="sr-Latn-RS" sz="2400" dirty="0" err="1">
                <a:solidFill>
                  <a:schemeClr val="tx2">
                    <a:lumMod val="75000"/>
                  </a:schemeClr>
                </a:solidFill>
              </a:rPr>
              <a:t>obzira</a:t>
            </a:r>
            <a:r>
              <a:rPr lang="en-US" altLang="sr-Latn-RS" sz="2400" dirty="0">
                <a:solidFill>
                  <a:schemeClr val="tx2">
                    <a:lumMod val="75000"/>
                  </a:schemeClr>
                </a:solidFill>
              </a:rPr>
              <a:t> </a:t>
            </a:r>
            <a:r>
              <a:rPr lang="en-US" altLang="sr-Latn-RS" sz="2400" dirty="0" err="1" smtClean="0">
                <a:solidFill>
                  <a:schemeClr val="tx2">
                    <a:lumMod val="75000"/>
                  </a:schemeClr>
                </a:solidFill>
              </a:rPr>
              <a:t>na</a:t>
            </a:r>
            <a:r>
              <a:rPr lang="en-US" altLang="sr-Latn-RS" sz="2400" dirty="0" smtClean="0">
                <a:solidFill>
                  <a:schemeClr val="tx2">
                    <a:lumMod val="75000"/>
                  </a:schemeClr>
                </a:solidFill>
              </a:rPr>
              <a:t> </a:t>
            </a:r>
            <a:r>
              <a:rPr lang="en-US" altLang="sr-Latn-RS" sz="2400" dirty="0" err="1">
                <a:solidFill>
                  <a:schemeClr val="tx2">
                    <a:lumMod val="75000"/>
                  </a:schemeClr>
                </a:solidFill>
              </a:rPr>
              <a:t>naziv</a:t>
            </a:r>
            <a:r>
              <a:rPr lang="en-US" altLang="sr-Latn-RS" sz="2400" dirty="0">
                <a:solidFill>
                  <a:schemeClr val="tx2">
                    <a:lumMod val="75000"/>
                  </a:schemeClr>
                </a:solidFill>
              </a:rPr>
              <a:t>,</a:t>
            </a:r>
            <a:r>
              <a:rPr lang="sr-Latn-CS" altLang="sr-Latn-RS" sz="2400" dirty="0">
                <a:solidFill>
                  <a:schemeClr val="tx2">
                    <a:lumMod val="75000"/>
                  </a:schemeClr>
                </a:solidFill>
              </a:rPr>
              <a:t> </a:t>
            </a:r>
            <a:r>
              <a:rPr lang="en-US" altLang="sr-Latn-RS" sz="2400" dirty="0">
                <a:solidFill>
                  <a:schemeClr val="tx2">
                    <a:lumMod val="75000"/>
                  </a:schemeClr>
                </a:solidFill>
              </a:rPr>
              <a:t>u </a:t>
            </a:r>
            <a:r>
              <a:rPr lang="en-US" altLang="sr-Latn-RS" sz="2400" dirty="0" err="1">
                <a:solidFill>
                  <a:schemeClr val="tx2">
                    <a:lumMod val="75000"/>
                  </a:schemeClr>
                </a:solidFill>
              </a:rPr>
              <a:t>kojem</a:t>
            </a:r>
            <a:r>
              <a:rPr lang="en-US" altLang="sr-Latn-RS" sz="2400" dirty="0">
                <a:solidFill>
                  <a:schemeClr val="tx2">
                    <a:lumMod val="75000"/>
                  </a:schemeClr>
                </a:solidFill>
              </a:rPr>
              <a:t> </a:t>
            </a:r>
            <a:r>
              <a:rPr lang="en-US" altLang="sr-Latn-RS" sz="2400" dirty="0" err="1">
                <a:solidFill>
                  <a:schemeClr val="tx2">
                    <a:lumMod val="75000"/>
                  </a:schemeClr>
                </a:solidFill>
              </a:rPr>
              <a:t>strane</a:t>
            </a:r>
            <a:r>
              <a:rPr lang="en-US" altLang="sr-Latn-RS" sz="2400" dirty="0">
                <a:solidFill>
                  <a:schemeClr val="tx2">
                    <a:lumMod val="75000"/>
                  </a:schemeClr>
                </a:solidFill>
              </a:rPr>
              <a:t> </a:t>
            </a:r>
            <a:r>
              <a:rPr lang="sr-Latn-RS" altLang="sr-Latn-RS" sz="2400" dirty="0" smtClean="0">
                <a:solidFill>
                  <a:schemeClr val="tx2">
                    <a:lumMod val="75000"/>
                  </a:schemeClr>
                </a:solidFill>
              </a:rPr>
              <a:t>dobrovoljno nastoje da</a:t>
            </a:r>
            <a:r>
              <a:rPr lang="sr-Latn-CS" altLang="sr-Latn-RS" sz="2400" dirty="0" smtClean="0">
                <a:solidFill>
                  <a:schemeClr val="tx2">
                    <a:lumMod val="75000"/>
                  </a:schemeClr>
                </a:solidFill>
              </a:rPr>
              <a:t> </a:t>
            </a:r>
            <a:r>
              <a:rPr lang="sr-Latn-CS" altLang="sr-Latn-RS" sz="2400" dirty="0">
                <a:solidFill>
                  <a:schemeClr val="tx2">
                    <a:lumMod val="75000"/>
                  </a:schemeClr>
                </a:solidFill>
              </a:rPr>
              <a:t>sporni odnos reše </a:t>
            </a:r>
            <a:r>
              <a:rPr lang="sr-Latn-CS" altLang="sr-Latn-RS" sz="2400" dirty="0" smtClean="0">
                <a:solidFill>
                  <a:schemeClr val="tx2">
                    <a:lumMod val="75000"/>
                  </a:schemeClr>
                </a:solidFill>
              </a:rPr>
              <a:t>putem pregovaranja, uz </a:t>
            </a:r>
            <a:r>
              <a:rPr lang="sr-Latn-CS" altLang="sr-Latn-RS" sz="2400" dirty="0">
                <a:solidFill>
                  <a:schemeClr val="tx2">
                    <a:lumMod val="75000"/>
                  </a:schemeClr>
                </a:solidFill>
              </a:rPr>
              <a:t>pomoć jednog ili više </a:t>
            </a:r>
            <a:r>
              <a:rPr lang="sr-Latn-CS" altLang="sr-Latn-RS" sz="2400" dirty="0" smtClean="0">
                <a:solidFill>
                  <a:schemeClr val="tx2">
                    <a:lumMod val="75000"/>
                  </a:schemeClr>
                </a:solidFill>
              </a:rPr>
              <a:t>posrednika, koji </a:t>
            </a:r>
            <a:r>
              <a:rPr lang="sr-Latn-CS" altLang="sr-Latn-RS" sz="2400" dirty="0">
                <a:solidFill>
                  <a:schemeClr val="tx2">
                    <a:lumMod val="75000"/>
                  </a:schemeClr>
                </a:solidFill>
              </a:rPr>
              <a:t>stranama </a:t>
            </a:r>
            <a:r>
              <a:rPr lang="sr-Latn-CS" altLang="sr-Latn-RS" sz="2400" dirty="0" smtClean="0">
                <a:solidFill>
                  <a:schemeClr val="tx2">
                    <a:lumMod val="75000"/>
                  </a:schemeClr>
                </a:solidFill>
              </a:rPr>
              <a:t>pomaže </a:t>
            </a:r>
            <a:r>
              <a:rPr lang="sr-Latn-CS" altLang="sr-Latn-RS" sz="2400" dirty="0">
                <a:solidFill>
                  <a:schemeClr val="tx2">
                    <a:lumMod val="75000"/>
                  </a:schemeClr>
                </a:solidFill>
              </a:rPr>
              <a:t>da postignu sporazum.” </a:t>
            </a:r>
            <a:r>
              <a:rPr lang="sr-Latn-CS" altLang="sr-Latn-RS" sz="2400" dirty="0" smtClean="0">
                <a:solidFill>
                  <a:schemeClr val="tx2">
                    <a:lumMod val="75000"/>
                  </a:schemeClr>
                </a:solidFill>
              </a:rPr>
              <a:t>– čl. 2. ZPRS</a:t>
            </a:r>
            <a:endParaRPr lang="sr-Latn-CS" altLang="sr-Latn-RS" sz="2400" dirty="0">
              <a:solidFill>
                <a:schemeClr val="tx2">
                  <a:lumMod val="75000"/>
                </a:schemeClr>
              </a:solidFill>
            </a:endParaRPr>
          </a:p>
          <a:p>
            <a:pPr marL="274320" indent="-274320" eaLnBrk="1" fontAlgn="auto" hangingPunct="1">
              <a:lnSpc>
                <a:spcPct val="90000"/>
              </a:lnSpc>
              <a:spcAft>
                <a:spcPts val="0"/>
              </a:spcAft>
              <a:buFont typeface="Wingdings 2" pitchFamily="18" charset="2"/>
              <a:buNone/>
              <a:defRPr/>
            </a:pPr>
            <a:endParaRPr lang="sr-Latn-CS" altLang="sr-Latn-RS" sz="27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68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68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68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1683">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16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675"/>
            <a:ext cx="7239000" cy="804069"/>
          </a:xfrm>
        </p:spPr>
        <p:txBody>
          <a:bodyPr/>
          <a:lstStyle/>
          <a:p>
            <a:pPr algn="ctr">
              <a:defRPr/>
            </a:pPr>
            <a:r>
              <a:rPr lang="sr-Latn-RS" dirty="0" smtClean="0"/>
              <a:t>Nagodba / medijacija</a:t>
            </a:r>
            <a:endParaRPr lang="sr-Latn-RS" dirty="0"/>
          </a:p>
        </p:txBody>
      </p:sp>
      <p:sp>
        <p:nvSpPr>
          <p:cNvPr id="3" name="Content Placeholder 2"/>
          <p:cNvSpPr>
            <a:spLocks noGrp="1"/>
          </p:cNvSpPr>
          <p:nvPr>
            <p:ph idx="1"/>
          </p:nvPr>
        </p:nvSpPr>
        <p:spPr>
          <a:xfrm>
            <a:off x="179388" y="1341438"/>
            <a:ext cx="7777162" cy="5327650"/>
          </a:xfrm>
        </p:spPr>
        <p:txBody>
          <a:bodyPr/>
          <a:lstStyle/>
          <a:p>
            <a:pPr marL="0" indent="0" algn="just">
              <a:buFont typeface="Wingdings 2" pitchFamily="18" charset="2"/>
              <a:buNone/>
              <a:defRPr/>
            </a:pPr>
            <a:r>
              <a:rPr lang="sr-Latn-RS" sz="2800" dirty="0" smtClean="0"/>
              <a:t>„...sprovodi se u </a:t>
            </a:r>
            <a:r>
              <a:rPr lang="sr-Latn-RS" sz="2800" dirty="0"/>
              <a:t>bračnom sporu koji je pokrenut tužbom za poništenje braka, odnosno tužbom za razvod </a:t>
            </a:r>
            <a:r>
              <a:rPr lang="sr-Latn-RS" sz="2800" dirty="0" smtClean="0"/>
              <a:t>braka, </a:t>
            </a:r>
            <a:r>
              <a:rPr lang="sr-Latn-RS" sz="2800" dirty="0"/>
              <a:t>a mirenje supružnika nije </a:t>
            </a:r>
            <a:r>
              <a:rPr lang="sr-Latn-RS" sz="2800" dirty="0" smtClean="0"/>
              <a:t>uspelo.</a:t>
            </a:r>
          </a:p>
          <a:p>
            <a:pPr marL="0" indent="0" algn="just">
              <a:buFont typeface="Wingdings 2" pitchFamily="18" charset="2"/>
              <a:buNone/>
              <a:defRPr/>
            </a:pPr>
            <a:r>
              <a:rPr lang="sr-Latn-RS" sz="2800" dirty="0" smtClean="0"/>
              <a:t>Svrha </a:t>
            </a:r>
            <a:r>
              <a:rPr lang="sr-Latn-RS" sz="2800" dirty="0"/>
              <a:t>nagodbe jeste da se poremećeni odnos supružnika razreši bez konflikta nakon poništenja ili razvoda </a:t>
            </a:r>
            <a:r>
              <a:rPr lang="sr-Latn-RS" sz="2800" dirty="0" smtClean="0"/>
              <a:t>braka. Sud odn. </a:t>
            </a:r>
            <a:r>
              <a:rPr lang="sr-Latn-RS" sz="2800" dirty="0"/>
              <a:t>ustanova kojoj je poveren postupak posredovanja nastojaće da supružnici postignu sporazum o vršenju roditeljskog prava i sporazum o deobi zajedničke imovine</a:t>
            </a:r>
            <a:r>
              <a:rPr lang="sr-Latn-RS" sz="2800" dirty="0" smtClean="0"/>
              <a:t>.“</a:t>
            </a:r>
            <a:endParaRPr lang="sr-Latn-RS" dirty="0" smtClean="0"/>
          </a:p>
          <a:p>
            <a:pPr marL="247650" lvl="1" indent="0" algn="just">
              <a:buFont typeface="Wingdings 2" pitchFamily="18" charset="2"/>
              <a:buNone/>
              <a:defRPr/>
            </a:pPr>
            <a:r>
              <a:rPr lang="sr-Latn-RS" dirty="0" smtClean="0"/>
              <a:t>					Čl. 240-241. PZ</a:t>
            </a:r>
            <a:endParaRPr lang="sr-Latn-RS" dirty="0"/>
          </a:p>
          <a:p>
            <a:pPr>
              <a:defRPr/>
            </a:pPr>
            <a:endParaRPr lang="sr-Latn-R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8229600" cy="1020093"/>
          </a:xfrm>
        </p:spPr>
        <p:txBody>
          <a:bodyPr>
            <a:normAutofit fontScale="90000"/>
          </a:bodyPr>
          <a:lstStyle/>
          <a:p>
            <a:pPr algn="ctr">
              <a:defRPr/>
            </a:pPr>
            <a:r>
              <a:rPr lang="sr-Latn-RS" dirty="0" smtClean="0"/>
              <a:t>Područje primene medijacije</a:t>
            </a:r>
            <a:br>
              <a:rPr lang="sr-Latn-RS" dirty="0" smtClean="0"/>
            </a:br>
            <a:r>
              <a:rPr lang="sr-Latn-RS" dirty="0" smtClean="0"/>
              <a:t>u DRUGIM porodičnim stvarima</a:t>
            </a:r>
            <a:endParaRPr lang="sr-Latn-RS" dirty="0"/>
          </a:p>
        </p:txBody>
      </p:sp>
      <p:sp>
        <p:nvSpPr>
          <p:cNvPr id="12291" name="Content Placeholder 2"/>
          <p:cNvSpPr>
            <a:spLocks noGrp="1"/>
          </p:cNvSpPr>
          <p:nvPr>
            <p:ph idx="1"/>
          </p:nvPr>
        </p:nvSpPr>
        <p:spPr>
          <a:xfrm>
            <a:off x="179388" y="1609725"/>
            <a:ext cx="7777162" cy="4846638"/>
          </a:xfrm>
        </p:spPr>
        <p:txBody>
          <a:bodyPr/>
          <a:lstStyle/>
          <a:p>
            <a:pPr algn="just"/>
            <a:r>
              <a:rPr lang="en-US" smtClean="0"/>
              <a:t>Porodični sporovi u vezi sa:</a:t>
            </a:r>
          </a:p>
          <a:p>
            <a:pPr lvl="1" algn="just">
              <a:buFont typeface="Wingdings" pitchFamily="2" charset="2"/>
              <a:buChar char="Ø"/>
            </a:pPr>
            <a:r>
              <a:rPr lang="en-US" smtClean="0">
                <a:solidFill>
                  <a:schemeClr val="tx1"/>
                </a:solidFill>
              </a:rPr>
              <a:t>Vršenjem roditeljskog prava (uključujući izdržavanje deteta)</a:t>
            </a:r>
          </a:p>
          <a:p>
            <a:pPr lvl="1" algn="just">
              <a:buFont typeface="Wingdings" pitchFamily="2" charset="2"/>
              <a:buChar char="Ø"/>
            </a:pPr>
            <a:r>
              <a:rPr lang="en-US" smtClean="0">
                <a:solidFill>
                  <a:schemeClr val="tx1"/>
                </a:solidFill>
              </a:rPr>
              <a:t>Izdržavanjem između supružnika ili vanbračnih partnera</a:t>
            </a:r>
          </a:p>
          <a:p>
            <a:pPr lvl="1" algn="just">
              <a:buFont typeface="Wingdings" pitchFamily="2" charset="2"/>
              <a:buChar char="Ø"/>
            </a:pPr>
            <a:r>
              <a:rPr lang="en-US" smtClean="0">
                <a:solidFill>
                  <a:schemeClr val="tx1"/>
                </a:solidFill>
              </a:rPr>
              <a:t>Deobom zajedničke  imovine supružnika, vanbračnih partnera, članova porodične zajednice</a:t>
            </a:r>
          </a:p>
          <a:p>
            <a:pPr lvl="1" algn="just">
              <a:buFont typeface="Wingdings" pitchFamily="2" charset="2"/>
              <a:buChar char="Ø"/>
            </a:pPr>
            <a:r>
              <a:rPr lang="en-US" smtClean="0">
                <a:solidFill>
                  <a:schemeClr val="tx1"/>
                </a:solidFill>
              </a:rPr>
              <a:t>Drugim imovinskopravnim pitanjima iz porodičnih odnosa</a:t>
            </a:r>
          </a:p>
          <a:p>
            <a:pPr lvl="1" algn="just">
              <a:buFont typeface="Wingdings" pitchFamily="2" charset="2"/>
              <a:buChar char="Ø"/>
            </a:pPr>
            <a:r>
              <a:rPr lang="en-US" smtClean="0">
                <a:solidFill>
                  <a:schemeClr val="tx1"/>
                </a:solidFill>
              </a:rPr>
              <a:t>Ostvarivanjem kontakta deteta sa srodnicima i drugim licima sa kojima ga vezuje posebna bliskost</a:t>
            </a:r>
          </a:p>
          <a:p>
            <a:pPr lvl="1" algn="just">
              <a:buFont typeface="Wingdings" pitchFamily="2" charset="2"/>
              <a:buChar char="Ø"/>
            </a:pPr>
            <a:r>
              <a:rPr lang="en-US" smtClean="0">
                <a:solidFill>
                  <a:schemeClr val="tx1"/>
                </a:solidFill>
              </a:rPr>
              <a:t>Drugi porodični sporovi za čije rešavanje nije propisana isključiva nadležnost suda...</a:t>
            </a:r>
          </a:p>
          <a:p>
            <a:pPr>
              <a:buFont typeface="Wingdings" pitchFamily="2" charset="2"/>
              <a:buChar char="Ø"/>
            </a:pPr>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20676"/>
            <a:ext cx="7992888" cy="935038"/>
          </a:xfrm>
        </p:spPr>
        <p:txBody>
          <a:bodyPr>
            <a:noAutofit/>
          </a:bodyPr>
          <a:lstStyle/>
          <a:p>
            <a:pPr algn="ctr">
              <a:defRPr/>
            </a:pPr>
            <a:r>
              <a:rPr lang="sr-Latn-CS" sz="3200" dirty="0" smtClean="0"/>
              <a:t/>
            </a:r>
            <a:br>
              <a:rPr lang="sr-Latn-CS" sz="3200" dirty="0" smtClean="0"/>
            </a:br>
            <a:r>
              <a:rPr lang="sr-Latn-CS" sz="3200" dirty="0"/>
              <a:t/>
            </a:r>
            <a:br>
              <a:rPr lang="sr-Latn-CS" sz="3200" dirty="0"/>
            </a:br>
            <a:r>
              <a:rPr lang="sr-Latn-CS" sz="3200" dirty="0" smtClean="0">
                <a:solidFill>
                  <a:schemeClr val="accent4">
                    <a:lumMod val="60000"/>
                    <a:lumOff val="40000"/>
                  </a:schemeClr>
                </a:solidFill>
              </a:rPr>
              <a:t>PRAVNI osnov za primenU</a:t>
            </a:r>
            <a:br>
              <a:rPr lang="sr-Latn-CS" sz="3200" dirty="0" smtClean="0">
                <a:solidFill>
                  <a:schemeClr val="accent4">
                    <a:lumMod val="60000"/>
                    <a:lumOff val="40000"/>
                  </a:schemeClr>
                </a:solidFill>
              </a:rPr>
            </a:br>
            <a:r>
              <a:rPr lang="sr-Latn-CS" sz="3200" dirty="0" smtClean="0">
                <a:solidFill>
                  <a:schemeClr val="accent4">
                    <a:lumMod val="60000"/>
                    <a:lumOff val="40000"/>
                  </a:schemeClr>
                </a:solidFill>
              </a:rPr>
              <a:t>porodične medijacije</a:t>
            </a:r>
            <a:endParaRPr lang="en-CA" sz="3200" dirty="0">
              <a:solidFill>
                <a:schemeClr val="accent4">
                  <a:lumMod val="60000"/>
                  <a:lumOff val="40000"/>
                </a:schemeClr>
              </a:solidFill>
            </a:endParaRPr>
          </a:p>
        </p:txBody>
      </p:sp>
      <p:sp>
        <p:nvSpPr>
          <p:cNvPr id="13315" name="Content Placeholder 2"/>
          <p:cNvSpPr>
            <a:spLocks noGrp="1"/>
          </p:cNvSpPr>
          <p:nvPr>
            <p:ph idx="1"/>
          </p:nvPr>
        </p:nvSpPr>
        <p:spPr>
          <a:xfrm>
            <a:off x="179388" y="1484313"/>
            <a:ext cx="7848600" cy="4972050"/>
          </a:xfrm>
        </p:spPr>
        <p:txBody>
          <a:bodyPr/>
          <a:lstStyle/>
          <a:p>
            <a:pPr algn="just" eaLnBrk="1" hangingPunct="1"/>
            <a:r>
              <a:rPr lang="sr-Latn-CS" smtClean="0">
                <a:solidFill>
                  <a:srgbClr val="A34B73"/>
                </a:solidFill>
                <a:latin typeface="Arial" charset="0"/>
              </a:rPr>
              <a:t>Zakon o posredovanju u rešavanju sporova </a:t>
            </a:r>
            <a:r>
              <a:rPr lang="en-US" sz="2400" smtClean="0">
                <a:latin typeface="Arial" charset="0"/>
                <a:ea typeface="Calibri" pitchFamily="34" charset="0"/>
                <a:cs typeface="Arial" charset="0"/>
              </a:rPr>
              <a:t>(„</a:t>
            </a:r>
            <a:r>
              <a:rPr lang="en-US" sz="2400" i="1" smtClean="0">
                <a:latin typeface="Arial" charset="0"/>
                <a:ea typeface="Calibri" pitchFamily="34" charset="0"/>
                <a:cs typeface="Arial" charset="0"/>
              </a:rPr>
              <a:t>Službeni glasnik RS“</a:t>
            </a:r>
            <a:r>
              <a:rPr lang="en-US" sz="2400" smtClean="0">
                <a:latin typeface="Arial" charset="0"/>
                <a:ea typeface="Calibri" pitchFamily="34" charset="0"/>
                <a:cs typeface="Arial" charset="0"/>
              </a:rPr>
              <a:t>, br. 55/2014)</a:t>
            </a:r>
          </a:p>
          <a:p>
            <a:pPr algn="just" eaLnBrk="1" hangingPunct="1"/>
            <a:r>
              <a:rPr lang="sr-Latn-CS" smtClean="0">
                <a:solidFill>
                  <a:srgbClr val="A34B73"/>
                </a:solidFill>
                <a:latin typeface="Arial" charset="0"/>
              </a:rPr>
              <a:t>Etički kodeks posrednika </a:t>
            </a:r>
          </a:p>
          <a:p>
            <a:pPr algn="just" eaLnBrk="1" hangingPunct="1">
              <a:buFont typeface="Wingdings 2" pitchFamily="18" charset="2"/>
              <a:buNone/>
            </a:pPr>
            <a:r>
              <a:rPr lang="sr-Latn-CS" smtClean="0">
                <a:latin typeface="Arial" charset="0"/>
              </a:rPr>
              <a:t>   </a:t>
            </a:r>
            <a:r>
              <a:rPr lang="sr-Latn-CS" sz="2400" smtClean="0">
                <a:latin typeface="Arial" charset="0"/>
                <a:cs typeface="Arial" charset="0"/>
              </a:rPr>
              <a:t>(„</a:t>
            </a:r>
            <a:r>
              <a:rPr lang="sr-Latn-CS" sz="2400" i="1" smtClean="0">
                <a:latin typeface="Arial" charset="0"/>
                <a:cs typeface="Calibri" pitchFamily="34" charset="0"/>
              </a:rPr>
              <a:t>Službeni glasnik RS“</a:t>
            </a:r>
            <a:r>
              <a:rPr lang="sr-Latn-CS" sz="2400" smtClean="0">
                <a:latin typeface="Arial" charset="0"/>
                <a:cs typeface="Calibri" pitchFamily="34" charset="0"/>
              </a:rPr>
              <a:t>, br. 146/2014)</a:t>
            </a:r>
            <a:endParaRPr lang="sr-Latn-CS" sz="2000" smtClean="0">
              <a:latin typeface="Arial" charset="0"/>
            </a:endParaRPr>
          </a:p>
          <a:p>
            <a:pPr algn="just" eaLnBrk="1" hangingPunct="1"/>
            <a:r>
              <a:rPr lang="sr-Latn-CS" smtClean="0">
                <a:solidFill>
                  <a:srgbClr val="A34B73"/>
                </a:solidFill>
                <a:latin typeface="Arial" charset="0"/>
              </a:rPr>
              <a:t>Porodični zakon </a:t>
            </a:r>
          </a:p>
          <a:p>
            <a:pPr algn="just" eaLnBrk="1" hangingPunct="1">
              <a:buFont typeface="Wingdings 2" pitchFamily="18" charset="2"/>
              <a:buNone/>
            </a:pPr>
            <a:r>
              <a:rPr lang="sr-Latn-CS" sz="2400" smtClean="0">
                <a:solidFill>
                  <a:srgbClr val="A34B73"/>
                </a:solidFill>
                <a:latin typeface="Arial" charset="0"/>
              </a:rPr>
              <a:t>   </a:t>
            </a:r>
            <a:r>
              <a:rPr lang="sr-Latn-CS" sz="2400" smtClean="0">
                <a:latin typeface="Arial" charset="0"/>
              </a:rPr>
              <a:t>(„Službeni glasnik RS“, br. 18/2005, 72/2011 i 6/2015)</a:t>
            </a:r>
          </a:p>
          <a:p>
            <a:pPr algn="just" eaLnBrk="1" hangingPunct="1">
              <a:buFont typeface="Wingdings 2" pitchFamily="18" charset="2"/>
              <a:buNone/>
            </a:pPr>
            <a:endParaRPr lang="sr-Latn-CS" sz="2400" smtClean="0">
              <a:latin typeface="Arial" charset="0"/>
            </a:endParaRPr>
          </a:p>
          <a:p>
            <a:pPr algn="just" eaLnBrk="1" hangingPunct="1"/>
            <a:r>
              <a:rPr lang="sr-Latn-CS" sz="2400" smtClean="0">
                <a:latin typeface="Arial" charset="0"/>
              </a:rPr>
              <a:t>Zakon o parničnom postupku</a:t>
            </a:r>
          </a:p>
          <a:p>
            <a:pPr algn="just" eaLnBrk="1" hangingPunct="1"/>
            <a:r>
              <a:rPr lang="sr-Latn-CS" sz="2400" smtClean="0">
                <a:latin typeface="Arial" charset="0"/>
              </a:rPr>
              <a:t>Sudski poslovnik</a:t>
            </a:r>
          </a:p>
          <a:p>
            <a:pPr algn="just" eaLnBrk="1" hangingPunct="1"/>
            <a:r>
              <a:rPr lang="sr-Latn-CS" sz="2400" smtClean="0">
                <a:latin typeface="Arial" charset="0"/>
              </a:rPr>
              <a:t>Pravilnik o organizaciji, normativima i standardima rada CSR</a:t>
            </a:r>
          </a:p>
          <a:p>
            <a:pPr algn="just" eaLnBrk="1" hangingPunct="1"/>
            <a:endParaRPr lang="sr-Latn-CS" smtClean="0">
              <a:latin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301625" y="381000"/>
            <a:ext cx="7699375" cy="838200"/>
          </a:xfrm>
        </p:spPr>
        <p:txBody>
          <a:bodyPr/>
          <a:lstStyle/>
          <a:p>
            <a:pPr algn="ctr" eaLnBrk="1" fontAlgn="auto" hangingPunct="1">
              <a:spcAft>
                <a:spcPts val="0"/>
              </a:spcAft>
              <a:defRPr/>
            </a:pPr>
            <a:r>
              <a:rPr lang="sr-Latn-CS" dirty="0">
                <a:solidFill>
                  <a:schemeClr val="tx2">
                    <a:satMod val="130000"/>
                  </a:schemeClr>
                </a:solidFill>
              </a:rPr>
              <a:t>Šta je medijacija...</a:t>
            </a:r>
            <a:endParaRPr lang="en-US" dirty="0">
              <a:solidFill>
                <a:schemeClr val="tx2">
                  <a:satMod val="130000"/>
                </a:schemeClr>
              </a:solidFill>
            </a:endParaRPr>
          </a:p>
        </p:txBody>
      </p:sp>
      <p:sp>
        <p:nvSpPr>
          <p:cNvPr id="3075" name="Rectangle 3"/>
          <p:cNvSpPr>
            <a:spLocks noGrp="1" noRot="1" noChangeArrowheads="1"/>
          </p:cNvSpPr>
          <p:nvPr>
            <p:ph idx="1"/>
          </p:nvPr>
        </p:nvSpPr>
        <p:spPr>
          <a:xfrm>
            <a:off x="152400" y="1447800"/>
            <a:ext cx="7772400" cy="4538663"/>
          </a:xfrm>
        </p:spPr>
        <p:txBody>
          <a:bodyPr/>
          <a:lstStyle/>
          <a:p>
            <a:pPr eaLnBrk="1" hangingPunct="1">
              <a:lnSpc>
                <a:spcPct val="90000"/>
              </a:lnSpc>
            </a:pPr>
            <a:endParaRPr lang="sr-Latn-CS" smtClean="0"/>
          </a:p>
          <a:p>
            <a:pPr algn="just" eaLnBrk="1" hangingPunct="1">
              <a:buFont typeface="Wingdings 2" pitchFamily="18" charset="2"/>
              <a:buNone/>
            </a:pPr>
            <a:r>
              <a:rPr lang="sr-Latn-CS" sz="3000" smtClean="0">
                <a:latin typeface="Calibri" pitchFamily="34" charset="0"/>
              </a:rPr>
              <a:t>   </a:t>
            </a:r>
            <a:r>
              <a:rPr lang="sr-Latn-CS" sz="3000" smtClean="0"/>
              <a:t>Medijacija  je  proces  u  kome  treće  nez</a:t>
            </a:r>
            <a:r>
              <a:rPr lang="en-US" sz="3000" smtClean="0"/>
              <a:t>avisno, </a:t>
            </a:r>
            <a:r>
              <a:rPr lang="sr-Latn-CS" sz="3000" smtClean="0"/>
              <a:t>neutralno </a:t>
            </a:r>
            <a:r>
              <a:rPr lang="en-US" sz="3000" smtClean="0"/>
              <a:t>i nepristrasno </a:t>
            </a:r>
            <a:r>
              <a:rPr lang="sr-Latn-CS" sz="3000" smtClean="0"/>
              <a:t>lice - medijator, usmerava </a:t>
            </a:r>
            <a:r>
              <a:rPr lang="en-US" sz="3000" smtClean="0"/>
              <a:t>k</a:t>
            </a:r>
            <a:r>
              <a:rPr lang="sr-Latn-CS" sz="3000" smtClean="0"/>
              <a:t>omunikaciju</a:t>
            </a:r>
            <a:r>
              <a:rPr lang="en-US" sz="3000" smtClean="0"/>
              <a:t>  </a:t>
            </a:r>
            <a:r>
              <a:rPr lang="sr-Latn-CS" sz="3000" smtClean="0"/>
              <a:t>između  strana  u  sukobu  i, </a:t>
            </a:r>
            <a:r>
              <a:rPr lang="en-US" sz="3000" smtClean="0"/>
              <a:t>k</a:t>
            </a:r>
            <a:r>
              <a:rPr lang="sr-Latn-CS" sz="3000" smtClean="0"/>
              <a:t>orišćenjem  posebnih  metoda i veština, pomaže u </a:t>
            </a:r>
            <a:r>
              <a:rPr lang="en-US" sz="3000" smtClean="0"/>
              <a:t>p</a:t>
            </a:r>
            <a:r>
              <a:rPr lang="sr-Latn-CS" sz="3000" smtClean="0"/>
              <a:t>regovorima koji imaju za cilj postizanje za strane </a:t>
            </a:r>
            <a:r>
              <a:rPr lang="en-US" sz="3000" smtClean="0"/>
              <a:t>p</a:t>
            </a:r>
            <a:r>
              <a:rPr lang="sr-Latn-CS" sz="3000" smtClean="0"/>
              <a:t>rihvatljivog sporazuma kojim se dati sukob rešava.</a:t>
            </a:r>
            <a:endParaRPr lang="en-US" sz="300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AutoShape 2"/>
          <p:cNvSpPr>
            <a:spLocks noGrp="1" noChangeArrowheads="1"/>
          </p:cNvSpPr>
          <p:nvPr>
            <p:ph type="title"/>
          </p:nvPr>
        </p:nvSpPr>
        <p:spPr>
          <a:xfrm>
            <a:off x="152401" y="260350"/>
            <a:ext cx="7848600" cy="720725"/>
          </a:xfrm>
        </p:spPr>
        <p:txBody>
          <a:bodyPr>
            <a:noAutofit/>
          </a:bodyPr>
          <a:lstStyle/>
          <a:p>
            <a:pPr eaLnBrk="1" fontAlgn="auto" hangingPunct="1">
              <a:spcAft>
                <a:spcPts val="0"/>
              </a:spcAft>
              <a:defRPr/>
            </a:pPr>
            <a:r>
              <a:rPr lang="sr-Latn-CS" altLang="sr-Latn-RS" sz="3200" dirty="0">
                <a:solidFill>
                  <a:schemeClr val="tx2">
                    <a:satMod val="130000"/>
                  </a:schemeClr>
                </a:solidFill>
              </a:rPr>
              <a:t>P</a:t>
            </a:r>
            <a:r>
              <a:rPr lang="en-CA" altLang="sr-Latn-RS" sz="3200" dirty="0" err="1">
                <a:solidFill>
                  <a:schemeClr val="tx2">
                    <a:satMod val="130000"/>
                  </a:schemeClr>
                </a:solidFill>
              </a:rPr>
              <a:t>utev</a:t>
            </a:r>
            <a:r>
              <a:rPr lang="sr-Latn-CS" altLang="sr-Latn-RS" sz="3200" dirty="0">
                <a:solidFill>
                  <a:schemeClr val="tx2">
                    <a:satMod val="130000"/>
                  </a:schemeClr>
                </a:solidFill>
              </a:rPr>
              <a:t>i dolaska slučaja u medijaciju</a:t>
            </a:r>
            <a:endParaRPr lang="en-CA" altLang="sr-Latn-RS" sz="3200" dirty="0">
              <a:solidFill>
                <a:schemeClr val="tx2">
                  <a:satMod val="130000"/>
                </a:schemeClr>
              </a:solidFill>
            </a:endParaRPr>
          </a:p>
        </p:txBody>
      </p:sp>
      <p:sp>
        <p:nvSpPr>
          <p:cNvPr id="15363" name="Rectangle 3"/>
          <p:cNvSpPr>
            <a:spLocks noGrp="1" noChangeArrowheads="1"/>
          </p:cNvSpPr>
          <p:nvPr>
            <p:ph type="body" idx="1"/>
          </p:nvPr>
        </p:nvSpPr>
        <p:spPr>
          <a:xfrm>
            <a:off x="152400" y="1524000"/>
            <a:ext cx="7848600" cy="4551363"/>
          </a:xfrm>
        </p:spPr>
        <p:txBody>
          <a:bodyPr/>
          <a:lstStyle/>
          <a:p>
            <a:pPr algn="just" eaLnBrk="1" hangingPunct="1">
              <a:buClr>
                <a:srgbClr val="DE6C36"/>
              </a:buClr>
              <a:buFont typeface="Wingdings 2" pitchFamily="18" charset="2"/>
              <a:buChar char=""/>
            </a:pPr>
            <a:r>
              <a:rPr lang="sr-Latn-CS" sz="3200" smtClean="0">
                <a:latin typeface="Calibri" pitchFamily="34" charset="0"/>
                <a:cs typeface="Calibri" pitchFamily="34" charset="0"/>
              </a:rPr>
              <a:t>Medijacija nakon pokretanja sudskog ili upravnog postupka (npr. nakon podnošenja  tužbe za razvod braka)</a:t>
            </a:r>
          </a:p>
          <a:p>
            <a:pPr algn="just" eaLnBrk="1" hangingPunct="1">
              <a:buClr>
                <a:srgbClr val="DE6C36"/>
              </a:buClr>
              <a:buFont typeface="Wingdings 2" pitchFamily="18" charset="2"/>
              <a:buNone/>
            </a:pPr>
            <a:endParaRPr lang="sr-Latn-CS" sz="3200" smtClean="0">
              <a:latin typeface="Calibri" pitchFamily="34" charset="0"/>
              <a:cs typeface="Calibri" pitchFamily="34" charset="0"/>
            </a:endParaRPr>
          </a:p>
          <a:p>
            <a:pPr algn="just" eaLnBrk="1" hangingPunct="1">
              <a:buClr>
                <a:srgbClr val="DE6C36"/>
              </a:buClr>
              <a:buFont typeface="Wingdings 2" pitchFamily="18" charset="2"/>
              <a:buChar char=""/>
            </a:pPr>
            <a:r>
              <a:rPr lang="sr-Latn-CS" sz="3200" smtClean="0">
                <a:latin typeface="Calibri" pitchFamily="34" charset="0"/>
                <a:cs typeface="Calibri" pitchFamily="34" charset="0"/>
              </a:rPr>
              <a:t>Medijacija pre/nezavisno od iniciranja postupka pravne zaštite (npr. pre pokretanja postupka za razvod braka na osnovu predloga za sporazumni razvod braka)</a:t>
            </a:r>
            <a:endParaRPr lang="en-CA" sz="3200" smtClean="0">
              <a:latin typeface="Calibri" pitchFamily="34" charset="0"/>
              <a:cs typeface="Calibri" pitchFamily="34" charset="0"/>
            </a:endParaRP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0" y="320040"/>
            <a:ext cx="8153400" cy="975360"/>
          </a:xfrm>
        </p:spPr>
        <p:txBody>
          <a:bodyPr/>
          <a:lstStyle/>
          <a:p>
            <a:pPr algn="ctr" eaLnBrk="1" fontAlgn="auto" hangingPunct="1">
              <a:spcAft>
                <a:spcPts val="0"/>
              </a:spcAft>
              <a:defRPr/>
            </a:pPr>
            <a:r>
              <a:rPr lang="sr-Latn-CS" sz="3200" dirty="0" smtClean="0">
                <a:solidFill>
                  <a:schemeClr val="tx2">
                    <a:satMod val="130000"/>
                  </a:schemeClr>
                </a:solidFill>
              </a:rPr>
              <a:t>principi na kojima medijacija počiva...</a:t>
            </a:r>
            <a:endParaRPr lang="en-US" sz="3200" dirty="0" smtClean="0">
              <a:solidFill>
                <a:schemeClr val="tx2">
                  <a:satMod val="130000"/>
                </a:schemeClr>
              </a:solidFill>
            </a:endParaRPr>
          </a:p>
        </p:txBody>
      </p:sp>
      <p:sp>
        <p:nvSpPr>
          <p:cNvPr id="4099" name="Rectangle 3"/>
          <p:cNvSpPr>
            <a:spLocks noGrp="1" noRot="1" noChangeArrowheads="1"/>
          </p:cNvSpPr>
          <p:nvPr>
            <p:ph idx="1"/>
          </p:nvPr>
        </p:nvSpPr>
        <p:spPr>
          <a:xfrm>
            <a:off x="228600" y="1609725"/>
            <a:ext cx="7696200" cy="4846638"/>
          </a:xfrm>
        </p:spPr>
        <p:txBody>
          <a:bodyPr/>
          <a:lstStyle/>
          <a:p>
            <a:pPr eaLnBrk="1" hangingPunct="1">
              <a:lnSpc>
                <a:spcPct val="90000"/>
              </a:lnSpc>
            </a:pPr>
            <a:endParaRPr lang="sr-Latn-CS" smtClean="0"/>
          </a:p>
          <a:p>
            <a:pPr algn="just" eaLnBrk="1" hangingPunct="1"/>
            <a:r>
              <a:rPr lang="sr-Latn-CS" smtClean="0"/>
              <a:t>Dobrovoljan postupak</a:t>
            </a:r>
          </a:p>
          <a:p>
            <a:pPr algn="just" eaLnBrk="1" hangingPunct="1"/>
            <a:r>
              <a:rPr lang="sr-Latn-CS" smtClean="0"/>
              <a:t>Neformalan postupak</a:t>
            </a:r>
          </a:p>
          <a:p>
            <a:pPr algn="just" eaLnBrk="1" hangingPunct="1"/>
            <a:r>
              <a:rPr lang="sr-Latn-CS" smtClean="0"/>
              <a:t>Postupak zatvoren za javnost</a:t>
            </a:r>
          </a:p>
          <a:p>
            <a:pPr algn="just" eaLnBrk="1" hangingPunct="1"/>
            <a:r>
              <a:rPr lang="sr-Latn-CS" smtClean="0"/>
              <a:t>Poverljiv postupak</a:t>
            </a:r>
          </a:p>
          <a:p>
            <a:pPr algn="just" eaLnBrk="1" hangingPunct="1"/>
            <a:r>
              <a:rPr lang="sr-Latn-CS" smtClean="0"/>
              <a:t>Medijator je nezavisan, neutralan i nepristrasan</a:t>
            </a:r>
          </a:p>
          <a:p>
            <a:pPr algn="just" eaLnBrk="1" hangingPunct="1"/>
            <a:r>
              <a:rPr lang="sr-Latn-CS" smtClean="0"/>
              <a:t>Strane u sporu kontrolišu rezultat postupka</a:t>
            </a:r>
          </a:p>
          <a:p>
            <a:pPr algn="just" eaLnBrk="1" hangingPunct="1"/>
            <a:r>
              <a:rPr lang="sr-Latn-CS" smtClean="0">
                <a:solidFill>
                  <a:schemeClr val="tx2"/>
                </a:solidFill>
              </a:rPr>
              <a:t>Merilo za pronalaženje rešenja, odnosno za postizanje sporazuma u medijaciji su interesi i potrebe samih strana u sporu!</a:t>
            </a:r>
          </a:p>
          <a:p>
            <a:pPr algn="just"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fade">
                                      <p:cBhvr>
                                        <p:cTn id="12" dur="2000"/>
                                        <p:tgtEl>
                                          <p:spTgt spid="40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9">
                                            <p:txEl>
                                              <p:pRg st="2" end="2"/>
                                            </p:txEl>
                                          </p:spTgt>
                                        </p:tgtEl>
                                        <p:attrNameLst>
                                          <p:attrName>style.visibility</p:attrName>
                                        </p:attrNameLst>
                                      </p:cBhvr>
                                      <p:to>
                                        <p:strVal val="visible"/>
                                      </p:to>
                                    </p:set>
                                    <p:animEffect transition="in" filter="fade">
                                      <p:cBhvr>
                                        <p:cTn id="17" dur="2000"/>
                                        <p:tgtEl>
                                          <p:spTgt spid="40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9">
                                            <p:txEl>
                                              <p:pRg st="3" end="3"/>
                                            </p:txEl>
                                          </p:spTgt>
                                        </p:tgtEl>
                                        <p:attrNameLst>
                                          <p:attrName>style.visibility</p:attrName>
                                        </p:attrNameLst>
                                      </p:cBhvr>
                                      <p:to>
                                        <p:strVal val="visible"/>
                                      </p:to>
                                    </p:set>
                                    <p:animEffect transition="in" filter="fade">
                                      <p:cBhvr>
                                        <p:cTn id="22" dur="2000"/>
                                        <p:tgtEl>
                                          <p:spTgt spid="409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9">
                                            <p:txEl>
                                              <p:pRg st="4" end="4"/>
                                            </p:txEl>
                                          </p:spTgt>
                                        </p:tgtEl>
                                        <p:attrNameLst>
                                          <p:attrName>style.visibility</p:attrName>
                                        </p:attrNameLst>
                                      </p:cBhvr>
                                      <p:to>
                                        <p:strVal val="visible"/>
                                      </p:to>
                                    </p:set>
                                    <p:animEffect transition="in" filter="fade">
                                      <p:cBhvr>
                                        <p:cTn id="27" dur="2000"/>
                                        <p:tgtEl>
                                          <p:spTgt spid="409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9">
                                            <p:txEl>
                                              <p:pRg st="5" end="5"/>
                                            </p:txEl>
                                          </p:spTgt>
                                        </p:tgtEl>
                                        <p:attrNameLst>
                                          <p:attrName>style.visibility</p:attrName>
                                        </p:attrNameLst>
                                      </p:cBhvr>
                                      <p:to>
                                        <p:strVal val="visible"/>
                                      </p:to>
                                    </p:set>
                                    <p:animEffect transition="in" filter="fade">
                                      <p:cBhvr>
                                        <p:cTn id="32" dur="2000"/>
                                        <p:tgtEl>
                                          <p:spTgt spid="409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9">
                                            <p:txEl>
                                              <p:pRg st="6" end="6"/>
                                            </p:txEl>
                                          </p:spTgt>
                                        </p:tgtEl>
                                        <p:attrNameLst>
                                          <p:attrName>style.visibility</p:attrName>
                                        </p:attrNameLst>
                                      </p:cBhvr>
                                      <p:to>
                                        <p:strVal val="visible"/>
                                      </p:to>
                                    </p:set>
                                    <p:animEffect transition="in" filter="fade">
                                      <p:cBhvr>
                                        <p:cTn id="37" dur="2000"/>
                                        <p:tgtEl>
                                          <p:spTgt spid="409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99">
                                            <p:txEl>
                                              <p:pRg st="7" end="7"/>
                                            </p:txEl>
                                          </p:spTgt>
                                        </p:tgtEl>
                                        <p:attrNameLst>
                                          <p:attrName>style.visibility</p:attrName>
                                        </p:attrNameLst>
                                      </p:cBhvr>
                                      <p:to>
                                        <p:strVal val="visible"/>
                                      </p:to>
                                    </p:set>
                                    <p:animEffect transition="in" filter="fade">
                                      <p:cBhvr>
                                        <p:cTn id="42" dur="2000"/>
                                        <p:tgtEl>
                                          <p:spTgt spid="40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 y="304800"/>
            <a:ext cx="8153400" cy="792163"/>
          </a:xfrm>
        </p:spPr>
        <p:txBody>
          <a:bodyPr>
            <a:normAutofit fontScale="90000"/>
          </a:bodyPr>
          <a:lstStyle/>
          <a:p>
            <a:pPr algn="ctr" eaLnBrk="1" fontAlgn="auto" hangingPunct="1">
              <a:spcAft>
                <a:spcPts val="0"/>
              </a:spcAft>
              <a:defRPr/>
            </a:pPr>
            <a:r>
              <a:rPr lang="sr-Latn-CS" sz="4000" dirty="0" smtClean="0"/>
              <a:t/>
            </a:r>
            <a:br>
              <a:rPr lang="sr-Latn-CS" sz="4000" dirty="0" smtClean="0"/>
            </a:br>
            <a:r>
              <a:rPr lang="sr-Latn-CS" sz="3600" dirty="0">
                <a:solidFill>
                  <a:schemeClr val="tx2">
                    <a:satMod val="130000"/>
                  </a:schemeClr>
                </a:solidFill>
              </a:rPr>
              <a:t>Smisao medijacije i uloga medijatora</a:t>
            </a:r>
            <a:endParaRPr lang="en-US" sz="3600" dirty="0">
              <a:solidFill>
                <a:schemeClr val="tx2">
                  <a:satMod val="130000"/>
                </a:schemeClr>
              </a:solidFill>
            </a:endParaRPr>
          </a:p>
        </p:txBody>
      </p:sp>
      <p:sp>
        <p:nvSpPr>
          <p:cNvPr id="18435" name="Rectangle 3"/>
          <p:cNvSpPr>
            <a:spLocks noGrp="1" noChangeArrowheads="1"/>
          </p:cNvSpPr>
          <p:nvPr>
            <p:ph type="body" idx="1"/>
          </p:nvPr>
        </p:nvSpPr>
        <p:spPr>
          <a:xfrm>
            <a:off x="76200" y="1447800"/>
            <a:ext cx="7924800" cy="4953000"/>
          </a:xfrm>
        </p:spPr>
        <p:txBody>
          <a:bodyPr/>
          <a:lstStyle/>
          <a:p>
            <a:pPr algn="just" eaLnBrk="1" hangingPunct="1">
              <a:buFont typeface="Wingdings" pitchFamily="2" charset="2"/>
              <a:buChar char="v"/>
            </a:pPr>
            <a:r>
              <a:rPr lang="pl-PL" sz="2400" smtClean="0">
                <a:latin typeface="Calibri" pitchFamily="34" charset="0"/>
              </a:rPr>
              <a:t>Sukob je svojina strana u sukobu, te strane u sukobu treba da budu i vlasnici rešenja sukoba!</a:t>
            </a:r>
          </a:p>
          <a:p>
            <a:pPr algn="just" eaLnBrk="1" hangingPunct="1">
              <a:buFont typeface="Wingdings" pitchFamily="2" charset="2"/>
              <a:buChar char="v"/>
            </a:pPr>
            <a:r>
              <a:rPr lang="pl-PL" sz="2400" smtClean="0">
                <a:latin typeface="Calibri" pitchFamily="34" charset="0"/>
              </a:rPr>
              <a:t>Uloga medijatora je da:</a:t>
            </a:r>
          </a:p>
          <a:p>
            <a:pPr lvl="1" algn="just" eaLnBrk="1" hangingPunct="1"/>
            <a:r>
              <a:rPr lang="pl-PL" smtClean="0">
                <a:solidFill>
                  <a:srgbClr val="852F74"/>
                </a:solidFill>
                <a:latin typeface="Calibri" pitchFamily="34" charset="0"/>
              </a:rPr>
              <a:t>podstiče i usmerava pozitivnu komunikaciju između strana</a:t>
            </a:r>
          </a:p>
          <a:p>
            <a:pPr lvl="1" algn="just" eaLnBrk="1" hangingPunct="1"/>
            <a:r>
              <a:rPr lang="pl-PL" smtClean="0">
                <a:solidFill>
                  <a:srgbClr val="852F74"/>
                </a:solidFill>
                <a:latin typeface="Calibri" pitchFamily="34" charset="0"/>
              </a:rPr>
              <a:t>pomaže im da </a:t>
            </a:r>
            <a:r>
              <a:rPr lang="pl-PL" i="1" smtClean="0">
                <a:solidFill>
                  <a:srgbClr val="852F74"/>
                </a:solidFill>
                <a:latin typeface="Calibri" pitchFamily="34" charset="0"/>
              </a:rPr>
              <a:t>prepoznaju</a:t>
            </a:r>
            <a:r>
              <a:rPr lang="pl-PL" smtClean="0">
                <a:solidFill>
                  <a:srgbClr val="852F74"/>
                </a:solidFill>
                <a:latin typeface="Calibri" pitchFamily="34" charset="0"/>
              </a:rPr>
              <a:t> sopstvene interese i potrebe i </a:t>
            </a:r>
            <a:r>
              <a:rPr lang="pl-PL" i="1" smtClean="0">
                <a:solidFill>
                  <a:srgbClr val="852F74"/>
                </a:solidFill>
                <a:latin typeface="Calibri" pitchFamily="34" charset="0"/>
              </a:rPr>
              <a:t>razumeju</a:t>
            </a:r>
            <a:r>
              <a:rPr lang="pl-PL" smtClean="0">
                <a:solidFill>
                  <a:srgbClr val="852F74"/>
                </a:solidFill>
                <a:latin typeface="Calibri" pitchFamily="34" charset="0"/>
              </a:rPr>
              <a:t> interese i potrebe druge strane</a:t>
            </a:r>
          </a:p>
          <a:p>
            <a:pPr lvl="1" algn="just" eaLnBrk="1" hangingPunct="1"/>
            <a:r>
              <a:rPr lang="pl-PL" smtClean="0">
                <a:solidFill>
                  <a:srgbClr val="852F74"/>
                </a:solidFill>
                <a:latin typeface="Calibri" pitchFamily="34" charset="0"/>
              </a:rPr>
              <a:t>inicira i pomaže pregovaranje između strana</a:t>
            </a:r>
          </a:p>
          <a:p>
            <a:pPr lvl="1" algn="just" eaLnBrk="1" hangingPunct="1"/>
            <a:r>
              <a:rPr lang="pl-PL" smtClean="0">
                <a:solidFill>
                  <a:srgbClr val="852F74"/>
                </a:solidFill>
                <a:latin typeface="Calibri" pitchFamily="34" charset="0"/>
              </a:rPr>
              <a:t>omogući pronalaženje rešenja koje je prihvatljivo za sve strane u sukobu</a:t>
            </a:r>
            <a:endParaRPr lang="sr-Latn-CS" smtClean="0">
              <a:solidFill>
                <a:srgbClr val="852F74"/>
              </a:solidFill>
              <a:latin typeface="Calibri" pitchFamily="34" charset="0"/>
            </a:endParaRPr>
          </a:p>
          <a:p>
            <a:pPr algn="just" eaLnBrk="1" hangingPunct="1">
              <a:buFont typeface="Wingdings" pitchFamily="2" charset="2"/>
              <a:buChar char="v"/>
            </a:pPr>
            <a:r>
              <a:rPr lang="sr-Latn-CS" sz="2400" smtClean="0">
                <a:latin typeface="Calibri" pitchFamily="34" charset="0"/>
              </a:rPr>
              <a:t>MEDIJATOR OTVARA VRATA KONSTRUKTIVNOM REŠAVANJU SUKOBA, STRANE U SUKOBU ODLUČUJU DA LI ĆE KROZ NJIH PROĆI...</a:t>
            </a:r>
            <a:endParaRPr lang="pl-PL" sz="2400" smtClean="0">
              <a:latin typeface="Calibri"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Opulent</Template>
  <TotalTime>1579</TotalTime>
  <Words>1483</Words>
  <Application>Microsoft Office PowerPoint</Application>
  <PresentationFormat>On-screen Show (4:3)</PresentationFormat>
  <Paragraphs>140</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Trebuchet MS</vt:lpstr>
      <vt:lpstr>Wingdings 2</vt:lpstr>
      <vt:lpstr>Wingdings</vt:lpstr>
      <vt:lpstr>Calibri</vt:lpstr>
      <vt:lpstr>Opulent</vt:lpstr>
      <vt:lpstr>Posredovanje  (mirenje i nagodba)</vt:lpstr>
      <vt:lpstr>POSREDOVANJE U BRAČNIM SPOROVIMA</vt:lpstr>
      <vt:lpstr>Nagodba / medijacija</vt:lpstr>
      <vt:lpstr>Područje primene medijacije u DRUGIM porodičnim stvarima</vt:lpstr>
      <vt:lpstr>  PRAVNI osnov za primenU porodične medijacije</vt:lpstr>
      <vt:lpstr>Šta je medijacija...</vt:lpstr>
      <vt:lpstr>Putevi dolaska slučaja u medijaciju</vt:lpstr>
      <vt:lpstr>principi na kojima medijacija počiva...</vt:lpstr>
      <vt:lpstr> Smisao medijacije i uloga medijatora</vt:lpstr>
      <vt:lpstr>Kako teče postupak medijacije...</vt:lpstr>
      <vt:lpstr>UKRATKO O uloZI medijatora...</vt:lpstr>
      <vt:lpstr>SporazumI U PORODIČNOJ MEDIJACIJI </vt:lpstr>
      <vt:lpstr>potencijal medijacije u porodičnim sporovima</vt:lpstr>
      <vt:lpstr>Razlike između sudskog postupka i medijacije</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Medijacija (posredovanje)</dc:title>
  <dc:creator>keka</dc:creator>
  <cp:lastModifiedBy>ACER</cp:lastModifiedBy>
  <cp:revision>112</cp:revision>
  <dcterms:created xsi:type="dcterms:W3CDTF">2008-01-19T11:39:07Z</dcterms:created>
  <dcterms:modified xsi:type="dcterms:W3CDTF">2020-05-01T08:07:01Z</dcterms:modified>
</cp:coreProperties>
</file>