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0.xml" ContentType="application/vnd.openxmlformats-officedocument.drawingml.chart+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9" r:id="rId21"/>
    <p:sldId id="278" r:id="rId22"/>
    <p:sldId id="284" r:id="rId23"/>
    <p:sldId id="281" r:id="rId24"/>
    <p:sldId id="280" r:id="rId25"/>
    <p:sldId id="277" r:id="rId26"/>
    <p:sldId id="282" r:id="rId27"/>
    <p:sldId id="283" r:id="rId2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86"/>
    <a:srgbClr val="0271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4660"/>
  </p:normalViewPr>
  <p:slideViewPr>
    <p:cSldViewPr snapToGrid="0">
      <p:cViewPr varScale="1">
        <p:scale>
          <a:sx n="74" d="100"/>
          <a:sy n="74" d="100"/>
        </p:scale>
        <p:origin x="57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3.xlsx"/><Relationship Id="rId1" Type="http://schemas.openxmlformats.org/officeDocument/2006/relationships/themeOverride" Target="../theme/themeOverride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6.xml"/><Relationship Id="rId1" Type="http://schemas.microsoft.com/office/2011/relationships/chartStyle" Target="style2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none" spc="0" normalizeH="0" baseline="0">
                <a:solidFill>
                  <a:schemeClr val="bg1"/>
                </a:solidFill>
                <a:latin typeface="+mj-lt"/>
                <a:ea typeface="+mj-ea"/>
                <a:cs typeface="+mj-cs"/>
              </a:defRPr>
            </a:pPr>
            <a:r>
              <a:rPr lang="en-US" b="1" dirty="0" smtClean="0"/>
              <a:t>ZADOVOLJSTVO </a:t>
            </a:r>
            <a:r>
              <a:rPr lang="en-US" b="1" dirty="0" smtClean="0"/>
              <a:t>FINANSIJAMA</a:t>
            </a:r>
            <a:endParaRPr lang="en-US" b="1" dirty="0"/>
          </a:p>
        </c:rich>
      </c:tx>
      <c:layout/>
      <c:overlay val="0"/>
      <c:spPr>
        <a:noFill/>
        <a:ln>
          <a:noFill/>
        </a:ln>
        <a:effectLst/>
      </c:spPr>
      <c:txPr>
        <a:bodyPr rot="0" spcFirstLastPara="1" vertOverflow="ellipsis" vert="horz" wrap="square" anchor="ctr" anchorCtr="1"/>
        <a:lstStyle/>
        <a:p>
          <a:pPr>
            <a:defRPr sz="2200" b="1" i="0" u="none" strike="noStrike" kern="1200" cap="none" spc="0" normalizeH="0" baseline="0">
              <a:solidFill>
                <a:schemeClr val="bg1"/>
              </a:solidFill>
              <a:latin typeface="+mj-lt"/>
              <a:ea typeface="+mj-ea"/>
              <a:cs typeface="+mj-cs"/>
            </a:defRPr>
          </a:pPr>
          <a:endParaRPr lang="sr-Latn-RS"/>
        </a:p>
      </c:txPr>
    </c:title>
    <c:autoTitleDeleted val="0"/>
    <c:plotArea>
      <c:layout/>
      <c:barChart>
        <c:barDir val="bar"/>
        <c:grouping val="clustered"/>
        <c:varyColors val="0"/>
        <c:ser>
          <c:idx val="0"/>
          <c:order val="0"/>
          <c:tx>
            <c:strRef>
              <c:f>'Pitanje 5 i 6'!$B$30</c:f>
              <c:strCache>
                <c:ptCount val="1"/>
                <c:pt idx="0">
                  <c:v>Valid Percent</c:v>
                </c:pt>
              </c:strCache>
            </c:strRef>
          </c:tx>
          <c:spPr>
            <a:solidFill>
              <a:schemeClr val="accent2"/>
            </a:solidFill>
            <a:ln>
              <a:noFill/>
            </a:ln>
            <a:effectLst/>
          </c:spPr>
          <c:invertIfNegative val="0"/>
          <c:dLbls>
            <c:dLbl>
              <c:idx val="0"/>
              <c:layout>
                <c:manualLayout>
                  <c:x val="4.2597637474651086E-3"/>
                  <c:y val="2.049589932843732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097-4F6E-AA1F-40D758964ACD}"/>
                </c:ext>
                <c:ext xmlns:c15="http://schemas.microsoft.com/office/drawing/2012/chart" uri="{CE6537A1-D6FC-4f65-9D91-7224C49458BB}">
                  <c15:layout/>
                </c:ext>
              </c:extLst>
            </c:dLbl>
            <c:dLbl>
              <c:idx val="1"/>
              <c:layout>
                <c:manualLayout>
                  <c:x val="4.2597637474651086E-3"/>
                  <c:y val="5.494050981820572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097-4F6E-AA1F-40D758964ACD}"/>
                </c:ext>
                <c:ext xmlns:c15="http://schemas.microsoft.com/office/drawing/2012/chart" uri="{CE6537A1-D6FC-4f65-9D91-7224C49458BB}">
                  <c15:layout/>
                </c:ext>
              </c:extLst>
            </c:dLbl>
            <c:dLbl>
              <c:idx val="2"/>
              <c:layout>
                <c:manualLayout>
                  <c:x val="4.2597637474651086E-3"/>
                  <c:y val="5.494050981820572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097-4F6E-AA1F-40D758964ACD}"/>
                </c:ext>
                <c:ext xmlns:c15="http://schemas.microsoft.com/office/drawing/2012/chart" uri="{CE6537A1-D6FC-4f65-9D91-7224C49458BB}">
                  <c15:layout/>
                </c:ext>
              </c:extLst>
            </c:dLbl>
            <c:dLbl>
              <c:idx val="3"/>
              <c:layout>
                <c:manualLayout>
                  <c:x val="6.3896456211976612E-3"/>
                  <c:y val="-1.394871116132915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097-4F6E-AA1F-40D758964ACD}"/>
                </c:ext>
                <c:ext xmlns:c15="http://schemas.microsoft.com/office/drawing/2012/chart" uri="{CE6537A1-D6FC-4f65-9D91-7224C49458BB}">
                  <c15:layout/>
                </c:ext>
              </c:extLst>
            </c:dLbl>
            <c:dLbl>
              <c:idx val="4"/>
              <c:layout>
                <c:manualLayout>
                  <c:x val="0"/>
                  <c:y val="8.938512030797282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097-4F6E-AA1F-40D758964ACD}"/>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'Pitanje 5 i 6'!$A$31:$A$35</c:f>
              <c:numCache>
                <c:formatCode>General</c:formatCode>
                <c:ptCount val="5"/>
                <c:pt idx="0">
                  <c:v>1</c:v>
                </c:pt>
                <c:pt idx="1">
                  <c:v>2</c:v>
                </c:pt>
                <c:pt idx="2">
                  <c:v>3</c:v>
                </c:pt>
                <c:pt idx="3">
                  <c:v>4</c:v>
                </c:pt>
                <c:pt idx="4">
                  <c:v>5</c:v>
                </c:pt>
              </c:numCache>
            </c:numRef>
          </c:cat>
          <c:val>
            <c:numRef>
              <c:f>'Pitanje 5 i 6'!$B$31:$B$35</c:f>
              <c:numCache>
                <c:formatCode>0.0%</c:formatCode>
                <c:ptCount val="5"/>
                <c:pt idx="0">
                  <c:v>7.3999999999999996E-2</c:v>
                </c:pt>
                <c:pt idx="1">
                  <c:v>0.125</c:v>
                </c:pt>
                <c:pt idx="2">
                  <c:v>0.41700000000000009</c:v>
                </c:pt>
                <c:pt idx="3">
                  <c:v>0.28500000000000009</c:v>
                </c:pt>
                <c:pt idx="4">
                  <c:v>9.9000000000000046E-2</c:v>
                </c:pt>
              </c:numCache>
            </c:numRef>
          </c:val>
          <c:extLst xmlns:c16r2="http://schemas.microsoft.com/office/drawing/2015/06/chart">
            <c:ext xmlns:c16="http://schemas.microsoft.com/office/drawing/2014/chart" uri="{C3380CC4-5D6E-409C-BE32-E72D297353CC}">
              <c16:uniqueId val="{00000000-5E95-42D5-96CB-861D1210D155}"/>
            </c:ext>
          </c:extLst>
        </c:ser>
        <c:dLbls>
          <c:showLegendKey val="0"/>
          <c:showVal val="1"/>
          <c:showCatName val="0"/>
          <c:showSerName val="0"/>
          <c:showPercent val="0"/>
          <c:showBubbleSize val="0"/>
        </c:dLbls>
        <c:gapWidth val="199"/>
        <c:axId val="204463432"/>
        <c:axId val="204457552"/>
      </c:barChart>
      <c:catAx>
        <c:axId val="204463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mn-lt"/>
                <a:ea typeface="+mn-ea"/>
                <a:cs typeface="+mn-cs"/>
              </a:defRPr>
            </a:pPr>
            <a:endParaRPr lang="sr-Latn-RS"/>
          </a:p>
        </c:txPr>
        <c:crossAx val="204457552"/>
        <c:crosses val="autoZero"/>
        <c:auto val="1"/>
        <c:lblAlgn val="ctr"/>
        <c:lblOffset val="100"/>
        <c:noMultiLvlLbl val="0"/>
      </c:catAx>
      <c:valAx>
        <c:axId val="20445755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r-Latn-RS"/>
          </a:p>
        </c:txPr>
        <c:crossAx val="2044634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200" b="0" i="0" u="none" strike="noStrike" kern="1200" cap="none" spc="0" normalizeH="0" baseline="0">
                <a:solidFill>
                  <a:schemeClr val="bg1"/>
                </a:solidFill>
                <a:latin typeface="+mj-lt"/>
                <a:ea typeface="+mj-ea"/>
                <a:cs typeface="+mj-cs"/>
              </a:defRPr>
            </a:pPr>
            <a:r>
              <a:rPr lang="sr-Latn-RS"/>
              <a:t>Koliko često posećujete lekara</a:t>
            </a:r>
            <a:endParaRPr lang="en-US"/>
          </a:p>
        </c:rich>
      </c:tx>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bg1"/>
              </a:solidFill>
              <a:latin typeface="+mj-lt"/>
              <a:ea typeface="+mj-ea"/>
              <a:cs typeface="+mj-cs"/>
            </a:defRPr>
          </a:pPr>
          <a:endParaRPr lang="sr-Latn-RS"/>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13 i 14'!$A$25:$A$29</c:f>
              <c:strCache>
                <c:ptCount val="5"/>
                <c:pt idx="0">
                  <c:v>Jednom u tri meseca</c:v>
                </c:pt>
                <c:pt idx="1">
                  <c:v>Jednom u 6 meseci</c:v>
                </c:pt>
                <c:pt idx="2">
                  <c:v>Jednom u godinu dana</c:v>
                </c:pt>
                <c:pt idx="3">
                  <c:v>Samo kad imam zdravstvenih problema</c:v>
                </c:pt>
                <c:pt idx="4">
                  <c:v>Ne idem kod lekara</c:v>
                </c:pt>
              </c:strCache>
            </c:strRef>
          </c:cat>
          <c:val>
            <c:numRef>
              <c:f>'Pitanje 13 i 14'!$B$25:$B$29</c:f>
              <c:numCache>
                <c:formatCode>0.0%</c:formatCode>
                <c:ptCount val="5"/>
                <c:pt idx="0">
                  <c:v>0.15400000000000005</c:v>
                </c:pt>
                <c:pt idx="1">
                  <c:v>9.8000000000000032E-2</c:v>
                </c:pt>
                <c:pt idx="2">
                  <c:v>7.1999999999999995E-2</c:v>
                </c:pt>
                <c:pt idx="3">
                  <c:v>0.62500000000000022</c:v>
                </c:pt>
                <c:pt idx="4">
                  <c:v>5.1000000000000004E-2</c:v>
                </c:pt>
              </c:numCache>
            </c:numRef>
          </c:val>
          <c:extLst xmlns:c16r2="http://schemas.microsoft.com/office/drawing/2015/06/chart">
            <c:ext xmlns:c16="http://schemas.microsoft.com/office/drawing/2014/chart" uri="{C3380CC4-5D6E-409C-BE32-E72D297353CC}">
              <c16:uniqueId val="{00000000-F8EF-4103-A03F-50B7F0B1494F}"/>
            </c:ext>
          </c:extLst>
        </c:ser>
        <c:dLbls>
          <c:showLegendKey val="0"/>
          <c:showVal val="0"/>
          <c:showCatName val="0"/>
          <c:showSerName val="0"/>
          <c:showPercent val="0"/>
          <c:showBubbleSize val="0"/>
        </c:dLbls>
        <c:gapWidth val="199"/>
        <c:axId val="292806416"/>
        <c:axId val="292806808"/>
      </c:barChart>
      <c:catAx>
        <c:axId val="292806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bg1"/>
                </a:solidFill>
                <a:latin typeface="+mn-lt"/>
                <a:ea typeface="+mn-ea"/>
                <a:cs typeface="+mn-cs"/>
              </a:defRPr>
            </a:pPr>
            <a:endParaRPr lang="sr-Latn-RS"/>
          </a:p>
        </c:txPr>
        <c:crossAx val="292806808"/>
        <c:crosses val="autoZero"/>
        <c:auto val="1"/>
        <c:lblAlgn val="ctr"/>
        <c:lblOffset val="100"/>
        <c:noMultiLvlLbl val="0"/>
      </c:catAx>
      <c:valAx>
        <c:axId val="2928068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r-Latn-RS"/>
          </a:p>
        </c:txPr>
        <c:crossAx val="29280641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r>
              <a:rPr lang="sr-Latn-RS" sz="2400"/>
              <a:t>Da li patite od hroničnog oboljenja?</a:t>
            </a:r>
            <a:endParaRPr lang="en-US" sz="2400"/>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endParaRPr lang="sr-Latn-RS"/>
        </a:p>
      </c:txPr>
    </c:title>
    <c:autoTitleDeleted val="0"/>
    <c:plotArea>
      <c:layout/>
      <c:pieChart>
        <c:varyColors val="1"/>
        <c:ser>
          <c:idx val="0"/>
          <c:order val="0"/>
          <c:tx>
            <c:strRef>
              <c:f>'Pitanje 15 i 16'!$B$1</c:f>
              <c:strCache>
                <c:ptCount val="1"/>
                <c:pt idx="0">
                  <c:v>Valid percent</c:v>
                </c:pt>
              </c:strCache>
            </c:strRef>
          </c:tx>
          <c:spPr>
            <a:scene3d>
              <a:camera prst="orthographicFront"/>
              <a:lightRig rig="threePt" dir="t"/>
            </a:scene3d>
            <a:sp3d>
              <a:bevelT prst="angle"/>
            </a:sp3d>
          </c:spPr>
          <c:dPt>
            <c:idx val="0"/>
            <c:bubble3D val="0"/>
            <c:spPr>
              <a:solidFill>
                <a:schemeClr val="accent1"/>
              </a:solidFill>
              <a:ln w="19050">
                <a:solidFill>
                  <a:schemeClr val="lt1"/>
                </a:solidFill>
              </a:ln>
              <a:effectLst/>
              <a:scene3d>
                <a:camera prst="orthographicFront"/>
                <a:lightRig rig="threePt" dir="t"/>
              </a:scene3d>
              <a:sp3d>
                <a:bevelT prst="angle"/>
              </a:sp3d>
            </c:spPr>
            <c:extLst xmlns:c16r2="http://schemas.microsoft.com/office/drawing/2015/06/chart">
              <c:ext xmlns:c16="http://schemas.microsoft.com/office/drawing/2014/chart" uri="{C3380CC4-5D6E-409C-BE32-E72D297353CC}">
                <c16:uniqueId val="{00000001-D908-4EEF-8670-32917293B706}"/>
              </c:ext>
            </c:extLst>
          </c:dPt>
          <c:dPt>
            <c:idx val="1"/>
            <c:bubble3D val="0"/>
            <c:spPr>
              <a:solidFill>
                <a:schemeClr val="accent2"/>
              </a:solidFill>
              <a:ln w="19050">
                <a:solidFill>
                  <a:schemeClr val="lt1"/>
                </a:solidFill>
              </a:ln>
              <a:effectLst/>
              <a:scene3d>
                <a:camera prst="orthographicFront"/>
                <a:lightRig rig="threePt" dir="t"/>
              </a:scene3d>
              <a:sp3d>
                <a:bevelT prst="angle"/>
              </a:sp3d>
            </c:spPr>
            <c:extLst xmlns:c16r2="http://schemas.microsoft.com/office/drawing/2015/06/chart">
              <c:ext xmlns:c16="http://schemas.microsoft.com/office/drawing/2014/chart" uri="{C3380CC4-5D6E-409C-BE32-E72D297353CC}">
                <c16:uniqueId val="{00000003-D908-4EEF-8670-32917293B706}"/>
              </c:ext>
            </c:extLst>
          </c:dPt>
          <c:dPt>
            <c:idx val="2"/>
            <c:bubble3D val="0"/>
            <c:spPr>
              <a:solidFill>
                <a:schemeClr val="accent3"/>
              </a:solidFill>
              <a:ln w="19050">
                <a:solidFill>
                  <a:schemeClr val="lt1"/>
                </a:solidFill>
              </a:ln>
              <a:effectLst/>
              <a:scene3d>
                <a:camera prst="orthographicFront"/>
                <a:lightRig rig="threePt" dir="t"/>
              </a:scene3d>
              <a:sp3d>
                <a:bevelT prst="angle"/>
              </a:sp3d>
            </c:spPr>
            <c:extLst xmlns:c16r2="http://schemas.microsoft.com/office/drawing/2015/06/chart">
              <c:ext xmlns:c16="http://schemas.microsoft.com/office/drawing/2014/chart" uri="{C3380CC4-5D6E-409C-BE32-E72D297353CC}">
                <c16:uniqueId val="{00000005-CB09-409C-AA13-12F913D1CD96}"/>
              </c:ext>
            </c:extLst>
          </c:dPt>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'Pitanje 15 i 16'!$A$2:$A$3</c:f>
              <c:strCache>
                <c:ptCount val="2"/>
                <c:pt idx="0">
                  <c:v>Da</c:v>
                </c:pt>
                <c:pt idx="1">
                  <c:v>Ne</c:v>
                </c:pt>
              </c:strCache>
            </c:strRef>
          </c:cat>
          <c:val>
            <c:numRef>
              <c:f>'Pitanje 15 i 16'!$B$2:$B$3</c:f>
              <c:numCache>
                <c:formatCode>0.0%</c:formatCode>
                <c:ptCount val="2"/>
                <c:pt idx="0">
                  <c:v>0.17100000000000001</c:v>
                </c:pt>
                <c:pt idx="1">
                  <c:v>0.82900000000000007</c:v>
                </c:pt>
              </c:numCache>
            </c:numRef>
          </c:val>
          <c:extLst xmlns:c16r2="http://schemas.microsoft.com/office/drawing/2015/06/chart">
            <c:ext xmlns:c16="http://schemas.microsoft.com/office/drawing/2014/chart" uri="{C3380CC4-5D6E-409C-BE32-E72D297353CC}">
              <c16:uniqueId val="{00000004-D908-4EEF-8670-32917293B70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legend>
    <c:plotVisOnly val="1"/>
    <c:dispBlanksAs val="zero"/>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sr-Latn-RS" sz="2800" dirty="0">
                <a:solidFill>
                  <a:schemeClr val="bg1"/>
                </a:solidFill>
              </a:rPr>
              <a:t>P</a:t>
            </a:r>
            <a:r>
              <a:rPr lang="en-US" sz="2800" dirty="0" err="1">
                <a:solidFill>
                  <a:schemeClr val="bg1"/>
                </a:solidFill>
              </a:rPr>
              <a:t>risutnost</a:t>
            </a:r>
            <a:r>
              <a:rPr lang="en-US" sz="2800" dirty="0">
                <a:solidFill>
                  <a:schemeClr val="bg1"/>
                </a:solidFill>
              </a:rPr>
              <a:t> </a:t>
            </a:r>
            <a:r>
              <a:rPr lang="en-US" sz="2800" dirty="0" err="1">
                <a:solidFill>
                  <a:schemeClr val="bg1"/>
                </a:solidFill>
              </a:rPr>
              <a:t>hroničnih</a:t>
            </a:r>
            <a:r>
              <a:rPr lang="en-US" sz="2800" dirty="0">
                <a:solidFill>
                  <a:schemeClr val="bg1"/>
                </a:solidFill>
              </a:rPr>
              <a:t> </a:t>
            </a:r>
            <a:r>
              <a:rPr lang="en-US" sz="2800" dirty="0" err="1">
                <a:solidFill>
                  <a:schemeClr val="bg1"/>
                </a:solidFill>
              </a:rPr>
              <a:t>bolesti</a:t>
            </a:r>
            <a:r>
              <a:rPr lang="en-US" sz="2800" dirty="0">
                <a:solidFill>
                  <a:schemeClr val="bg1"/>
                </a:solidFill>
              </a:rPr>
              <a:t> u </a:t>
            </a:r>
            <a:r>
              <a:rPr lang="en-US" sz="2800" dirty="0" err="1">
                <a:solidFill>
                  <a:schemeClr val="bg1"/>
                </a:solidFill>
              </a:rPr>
              <a:t>porodici</a:t>
            </a:r>
            <a:endParaRPr lang="en-US" sz="2800" dirty="0">
              <a:solidFill>
                <a:schemeClr val="bg1"/>
              </a:solidFill>
            </a:endParaRPr>
          </a:p>
        </c:rich>
      </c:tx>
      <c:layout>
        <c:manualLayout>
          <c:xMode val="edge"/>
          <c:yMode val="edge"/>
          <c:x val="0.10778005346109887"/>
          <c:y val="2.5212855935948231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sr-Latn-RS"/>
        </a:p>
      </c:txPr>
    </c:title>
    <c:autoTitleDeleted val="0"/>
    <c:plotArea>
      <c:layout/>
      <c:pieChart>
        <c:varyColors val="1"/>
        <c:ser>
          <c:idx val="0"/>
          <c:order val="0"/>
          <c:tx>
            <c:strRef>
              <c:f>'C:\Users\igor\Downloads\[MPIS-18.6-i-16.xlsx]Sheet1'!$C$2</c:f>
              <c:strCache>
                <c:ptCount val="1"/>
                <c:pt idx="0">
                  <c:v>prisutnost hroničnih bolesti u porodici</c:v>
                </c:pt>
              </c:strCache>
            </c:strRef>
          </c:tx>
          <c:spPr>
            <a:scene3d>
              <a:camera prst="orthographicFront"/>
              <a:lightRig rig="threePt" dir="t"/>
            </a:scene3d>
            <a:sp3d>
              <a:bevelT w="114300" prst="hardEdge"/>
            </a:sp3d>
          </c:spPr>
          <c:dPt>
            <c:idx val="0"/>
            <c:bubble3D val="0"/>
            <c:explosion val="3"/>
            <c:spPr>
              <a:solidFill>
                <a:schemeClr val="accent1"/>
              </a:solidFill>
              <a:ln w="19050">
                <a:solidFill>
                  <a:schemeClr val="lt1"/>
                </a:solidFill>
              </a:ln>
              <a:effectLst/>
              <a:scene3d>
                <a:camera prst="orthographicFront"/>
                <a:lightRig rig="threePt" dir="t"/>
              </a:scene3d>
              <a:sp3d>
                <a:bevelT w="114300" prst="hardEdge"/>
              </a:sp3d>
            </c:spPr>
            <c:extLst xmlns:c16r2="http://schemas.microsoft.com/office/drawing/2015/06/chart">
              <c:ext xmlns:c16="http://schemas.microsoft.com/office/drawing/2014/chart" uri="{C3380CC4-5D6E-409C-BE32-E72D297353CC}">
                <c16:uniqueId val="{00000007-FCDB-49EB-AEBB-E8E02DF8BEE7}"/>
              </c:ext>
            </c:extLst>
          </c:dPt>
          <c:dPt>
            <c:idx val="1"/>
            <c:bubble3D val="0"/>
            <c:spPr>
              <a:solidFill>
                <a:schemeClr val="accent3"/>
              </a:solidFill>
              <a:ln w="19050">
                <a:solidFill>
                  <a:schemeClr val="lt1"/>
                </a:solidFill>
              </a:ln>
              <a:effectLst/>
              <a:scene3d>
                <a:camera prst="orthographicFront"/>
                <a:lightRig rig="threePt" dir="t"/>
              </a:scene3d>
              <a:sp3d>
                <a:bevelT w="114300" prst="hardEdge"/>
              </a:sp3d>
            </c:spPr>
            <c:extLst xmlns:c16r2="http://schemas.microsoft.com/office/drawing/2015/06/chart">
              <c:ext xmlns:c16="http://schemas.microsoft.com/office/drawing/2014/chart" uri="{C3380CC4-5D6E-409C-BE32-E72D297353CC}">
                <c16:uniqueId val="{00000006-FCDB-49EB-AEBB-E8E02DF8BEE7}"/>
              </c:ext>
            </c:extLst>
          </c:dPt>
          <c:dLbls>
            <c:dLbl>
              <c:idx val="0"/>
              <c:layout>
                <c:manualLayout>
                  <c:x val="-0.20336928833167084"/>
                  <c:y val="2.135796004506435E-2"/>
                </c:manualLayout>
              </c:layout>
              <c:tx>
                <c:rich>
                  <a:bodyPr/>
                  <a:lstStyle/>
                  <a:p>
                    <a:r>
                      <a:rPr lang="en-US" sz="2800">
                        <a:latin typeface="Georgia" panose="02040502050405020303" pitchFamily="18" charset="0"/>
                      </a:rPr>
                      <a:t>45,1%</a:t>
                    </a:r>
                    <a:endParaRPr lang="en-US" sz="2800"/>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FCDB-49EB-AEBB-E8E02DF8BEE7}"/>
                </c:ext>
                <c:ext xmlns:c15="http://schemas.microsoft.com/office/drawing/2012/chart" uri="{CE6537A1-D6FC-4f65-9D91-7224C49458BB}">
                  <c15:layout/>
                </c:ext>
              </c:extLst>
            </c:dLbl>
            <c:dLbl>
              <c:idx val="1"/>
              <c:layout>
                <c:manualLayout>
                  <c:x val="0.21906928842146098"/>
                  <c:y val="-4.3567488085981917E-2"/>
                </c:manualLayout>
              </c:layout>
              <c:tx>
                <c:rich>
                  <a:bodyPr/>
                  <a:lstStyle/>
                  <a:p>
                    <a:r>
                      <a:rPr lang="en-US"/>
                      <a:t>54,9%</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6-FCDB-49EB-AEBB-E8E02DF8BEE7}"/>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sr-Latn-R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[2]Sheet1!$B$3:$B$4</c:f>
              <c:strCache>
                <c:ptCount val="2"/>
                <c:pt idx="0">
                  <c:v>Da</c:v>
                </c:pt>
                <c:pt idx="1">
                  <c:v>Ne</c:v>
                </c:pt>
              </c:strCache>
            </c:strRef>
          </c:cat>
          <c:val>
            <c:numRef>
              <c:f>[2]Sheet1!$C$3:$C$4</c:f>
              <c:numCache>
                <c:formatCode>General</c:formatCode>
                <c:ptCount val="2"/>
                <c:pt idx="0">
                  <c:v>0.45100000000000001</c:v>
                </c:pt>
                <c:pt idx="1">
                  <c:v>0.54900000000000004</c:v>
                </c:pt>
              </c:numCache>
            </c:numRef>
          </c:val>
          <c:extLst xmlns:c16r2="http://schemas.microsoft.com/office/drawing/2015/06/chart">
            <c:ext xmlns:c16="http://schemas.microsoft.com/office/drawing/2014/chart" uri="{C3380CC4-5D6E-409C-BE32-E72D297353CC}">
              <c16:uniqueId val="{00000002-FCDB-49EB-AEBB-E8E02DF8BEE7}"/>
            </c:ext>
          </c:extLst>
        </c:ser>
        <c:ser>
          <c:idx val="1"/>
          <c:order val="1"/>
          <c:tx>
            <c:strRef>
              <c:f>'C:\Users\igor\Downloads\[MPIS-18.6-i-16.xlsx]Sheet1'!$D$2</c:f>
              <c:strCache>
                <c:ptCount val="1"/>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5-7A84-4164-A562-A91569EBD0EC}"/>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7-7A84-4164-A562-A91569EBD0E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r-Latn-R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[2]Sheet1!$B$3:$B$4</c:f>
              <c:strCache>
                <c:ptCount val="2"/>
                <c:pt idx="0">
                  <c:v>Da</c:v>
                </c:pt>
                <c:pt idx="1">
                  <c:v>Ne</c:v>
                </c:pt>
              </c:strCache>
            </c:strRef>
          </c:cat>
          <c:val>
            <c:numRef>
              <c:f>[2]Sheet1!$D$3:$D$4</c:f>
              <c:numCache>
                <c:formatCode>General</c:formatCode>
                <c:ptCount val="2"/>
              </c:numCache>
            </c:numRef>
          </c:val>
          <c:extLst xmlns:c16r2="http://schemas.microsoft.com/office/drawing/2015/06/chart">
            <c:ext xmlns:c16="http://schemas.microsoft.com/office/drawing/2014/chart" uri="{C3380CC4-5D6E-409C-BE32-E72D297353CC}">
              <c16:uniqueId val="{00000003-FCDB-49EB-AEBB-E8E02DF8BEE7}"/>
            </c:ext>
          </c:extLst>
        </c:ser>
        <c:ser>
          <c:idx val="2"/>
          <c:order val="2"/>
          <c:tx>
            <c:strRef>
              <c:f>'C:\Users\igor\Downloads\[MPIS-18.6-i-16.xlsx]Sheet1'!$E$2</c:f>
              <c:strCache>
                <c:ptCount val="1"/>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9-7A84-4164-A562-A91569EBD0EC}"/>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B-7A84-4164-A562-A91569EBD0E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r-Latn-R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[2]Sheet1!$B$3:$B$4</c:f>
              <c:strCache>
                <c:ptCount val="2"/>
                <c:pt idx="0">
                  <c:v>Da</c:v>
                </c:pt>
                <c:pt idx="1">
                  <c:v>Ne</c:v>
                </c:pt>
              </c:strCache>
            </c:strRef>
          </c:cat>
          <c:val>
            <c:numRef>
              <c:f>[2]Sheet1!$E$3:$E$4</c:f>
              <c:numCache>
                <c:formatCode>General</c:formatCode>
                <c:ptCount val="2"/>
              </c:numCache>
            </c:numRef>
          </c:val>
          <c:extLst xmlns:c16r2="http://schemas.microsoft.com/office/drawing/2015/06/chart">
            <c:ext xmlns:c16="http://schemas.microsoft.com/office/drawing/2014/chart" uri="{C3380CC4-5D6E-409C-BE32-E72D297353CC}">
              <c16:uniqueId val="{00000004-FCDB-49EB-AEBB-E8E02DF8BEE7}"/>
            </c:ext>
          </c:extLst>
        </c:ser>
        <c:ser>
          <c:idx val="3"/>
          <c:order val="3"/>
          <c:tx>
            <c:strRef>
              <c:f>'C:\Users\igor\Downloads\[MPIS-18.6-i-16.xlsx]Sheet1'!$F$2</c:f>
              <c:strCache>
                <c:ptCount val="1"/>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D-7A84-4164-A562-A91569EBD0EC}"/>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F-7A84-4164-A562-A91569EBD0E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r-Latn-R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[2]Sheet1!$B$3:$B$4</c:f>
              <c:strCache>
                <c:ptCount val="2"/>
                <c:pt idx="0">
                  <c:v>Da</c:v>
                </c:pt>
                <c:pt idx="1">
                  <c:v>Ne</c:v>
                </c:pt>
              </c:strCache>
            </c:strRef>
          </c:cat>
          <c:val>
            <c:numRef>
              <c:f>[2]Sheet1!$F$3:$F$4</c:f>
              <c:numCache>
                <c:formatCode>General</c:formatCode>
                <c:ptCount val="2"/>
              </c:numCache>
            </c:numRef>
          </c:val>
          <c:extLst xmlns:c16r2="http://schemas.microsoft.com/office/drawing/2015/06/chart">
            <c:ext xmlns:c16="http://schemas.microsoft.com/office/drawing/2014/chart" uri="{C3380CC4-5D6E-409C-BE32-E72D297353CC}">
              <c16:uniqueId val="{00000005-FCDB-49EB-AEBB-E8E02DF8BEE7}"/>
            </c:ext>
          </c:extLst>
        </c:ser>
        <c:dLbls>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sr-Latn-R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r-Latn-R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50" baseline="0">
                <a:solidFill>
                  <a:schemeClr val="bg1"/>
                </a:solidFill>
                <a:latin typeface="+mn-lt"/>
                <a:ea typeface="+mn-ea"/>
                <a:cs typeface="+mn-cs"/>
              </a:defRPr>
            </a:pPr>
            <a:r>
              <a:rPr lang="sr-Latn-RS" sz="1600" b="1"/>
              <a:t>Uticaj međunarodne pomoći na suzbijanje virusa</a:t>
            </a:r>
          </a:p>
        </c:rich>
      </c:tx>
      <c:layout>
        <c:manualLayout>
          <c:xMode val="edge"/>
          <c:yMode val="edge"/>
          <c:x val="0.18858869978910195"/>
          <c:y val="9.4229344219291813E-2"/>
        </c:manualLayout>
      </c:layout>
      <c:overlay val="0"/>
      <c:spPr>
        <a:noFill/>
        <a:ln>
          <a:noFill/>
        </a:ln>
        <a:effectLst/>
      </c:spPr>
      <c:txPr>
        <a:bodyPr rot="0" spcFirstLastPara="1" vertOverflow="ellipsis" vert="horz" wrap="square" anchor="ctr" anchorCtr="1"/>
        <a:lstStyle/>
        <a:p>
          <a:pPr>
            <a:defRPr sz="1600" b="1" i="0" u="none" strike="noStrike" kern="1200" cap="all" spc="50" baseline="0">
              <a:solidFill>
                <a:schemeClr val="bg1"/>
              </a:solidFill>
              <a:latin typeface="+mn-lt"/>
              <a:ea typeface="+mn-ea"/>
              <a:cs typeface="+mn-cs"/>
            </a:defRPr>
          </a:pPr>
          <a:endParaRPr lang="sr-Latn-RS"/>
        </a:p>
      </c:txPr>
    </c:title>
    <c:autoTitleDeleted val="0"/>
    <c:plotArea>
      <c:layout/>
      <c:barChart>
        <c:barDir val="col"/>
        <c:grouping val="clustered"/>
        <c:varyColors val="0"/>
        <c:ser>
          <c:idx val="0"/>
          <c:order val="0"/>
          <c:tx>
            <c:strRef>
              <c:f>'Pitanje 17 i 18'!$A$2</c:f>
              <c:strCache>
                <c:ptCount val="1"/>
                <c:pt idx="0">
                  <c:v>Kina</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2"/>
              <c:layout>
                <c:manualLayout>
                  <c:x val="1.6624596837163915E-3"/>
                  <c:y val="1.4962080372604686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CA8-4F25-BAD3-69B9B6B52C6D}"/>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17 i 18'!$B$1:$F$1</c:f>
              <c:strCache>
                <c:ptCount val="5"/>
                <c:pt idx="0">
                  <c:v>Uopšte neće</c:v>
                </c:pt>
                <c:pt idx="1">
                  <c:v>Uglavnom neće</c:v>
                </c:pt>
                <c:pt idx="2">
                  <c:v>uglavnom hoće</c:v>
                </c:pt>
                <c:pt idx="3">
                  <c:v>Veoma mnogo</c:v>
                </c:pt>
                <c:pt idx="4">
                  <c:v>Nemam stav</c:v>
                </c:pt>
              </c:strCache>
            </c:strRef>
          </c:cat>
          <c:val>
            <c:numRef>
              <c:f>'Pitanje 17 i 18'!$B$2:$F$2</c:f>
              <c:numCache>
                <c:formatCode>0.0%</c:formatCode>
                <c:ptCount val="5"/>
                <c:pt idx="0">
                  <c:v>2.5999999999999999E-2</c:v>
                </c:pt>
                <c:pt idx="1">
                  <c:v>0.123</c:v>
                </c:pt>
                <c:pt idx="2" formatCode="0%">
                  <c:v>0.52</c:v>
                </c:pt>
                <c:pt idx="3">
                  <c:v>0.253</c:v>
                </c:pt>
                <c:pt idx="4">
                  <c:v>7.8E-2</c:v>
                </c:pt>
              </c:numCache>
            </c:numRef>
          </c:val>
          <c:extLst xmlns:c16r2="http://schemas.microsoft.com/office/drawing/2015/06/chart">
            <c:ext xmlns:c16="http://schemas.microsoft.com/office/drawing/2014/chart" uri="{C3380CC4-5D6E-409C-BE32-E72D297353CC}">
              <c16:uniqueId val="{00000000-4B40-4C22-BCD5-B225217CEDD9}"/>
            </c:ext>
          </c:extLst>
        </c:ser>
        <c:ser>
          <c:idx val="1"/>
          <c:order val="1"/>
          <c:tx>
            <c:strRef>
              <c:f>'Pitanje 17 i 18'!$A$3</c:f>
              <c:strCache>
                <c:ptCount val="1"/>
                <c:pt idx="0">
                  <c:v>EU</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6624596837163915E-3"/>
                  <c:y val="2.0142594751090879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CA8-4F25-BAD3-69B9B6B52C6D}"/>
                </c:ext>
                <c:ext xmlns:c15="http://schemas.microsoft.com/office/drawing/2012/chart" uri="{CE6537A1-D6FC-4f65-9D91-7224C49458BB}">
                  <c15:layout/>
                </c:ext>
              </c:extLst>
            </c:dLbl>
            <c:dLbl>
              <c:idx val="1"/>
              <c:layout>
                <c:manualLayout>
                  <c:x val="3.3249193674327821E-3"/>
                  <c:y val="1.216951764656024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CA8-4F25-BAD3-69B9B6B52C6D}"/>
                </c:ext>
                <c:ext xmlns:c15="http://schemas.microsoft.com/office/drawing/2012/chart" uri="{CE6537A1-D6FC-4f65-9D91-7224C49458BB}">
                  <c15:layout/>
                </c:ext>
              </c:extLst>
            </c:dLbl>
            <c:dLbl>
              <c:idx val="4"/>
              <c:layout>
                <c:manualLayout>
                  <c:x val="3.3249193674327821E-3"/>
                  <c:y val="1.216951764656024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CA8-4F25-BAD3-69B9B6B52C6D}"/>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17 i 18'!$B$1:$F$1</c:f>
              <c:strCache>
                <c:ptCount val="5"/>
                <c:pt idx="0">
                  <c:v>Uopšte neće</c:v>
                </c:pt>
                <c:pt idx="1">
                  <c:v>Uglavnom neće</c:v>
                </c:pt>
                <c:pt idx="2">
                  <c:v>uglavnom hoće</c:v>
                </c:pt>
                <c:pt idx="3">
                  <c:v>Veoma mnogo</c:v>
                </c:pt>
                <c:pt idx="4">
                  <c:v>Nemam stav</c:v>
                </c:pt>
              </c:strCache>
            </c:strRef>
          </c:cat>
          <c:val>
            <c:numRef>
              <c:f>'Pitanje 17 i 18'!$B$3:$F$3</c:f>
              <c:numCache>
                <c:formatCode>0.0%</c:formatCode>
                <c:ptCount val="5"/>
                <c:pt idx="0">
                  <c:v>0.124</c:v>
                </c:pt>
                <c:pt idx="1">
                  <c:v>0.34300000000000003</c:v>
                </c:pt>
                <c:pt idx="2">
                  <c:v>0.35299999999999998</c:v>
                </c:pt>
                <c:pt idx="3">
                  <c:v>5.8999999999999997E-2</c:v>
                </c:pt>
                <c:pt idx="4">
                  <c:v>0.121</c:v>
                </c:pt>
              </c:numCache>
            </c:numRef>
          </c:val>
          <c:extLst xmlns:c16r2="http://schemas.microsoft.com/office/drawing/2015/06/chart">
            <c:ext xmlns:c16="http://schemas.microsoft.com/office/drawing/2014/chart" uri="{C3380CC4-5D6E-409C-BE32-E72D297353CC}">
              <c16:uniqueId val="{00000001-4B40-4C22-BCD5-B225217CEDD9}"/>
            </c:ext>
          </c:extLst>
        </c:ser>
        <c:ser>
          <c:idx val="2"/>
          <c:order val="2"/>
          <c:tx>
            <c:strRef>
              <c:f>'Pitanje 17 i 18'!$A$4</c:f>
              <c:strCache>
                <c:ptCount val="1"/>
                <c:pt idx="0">
                  <c:v>Rusija</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9.9747581022983471E-3"/>
                  <c:y val="3.801038501755580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CA8-4F25-BAD3-69B9B6B52C6D}"/>
                </c:ext>
                <c:ext xmlns:c15="http://schemas.microsoft.com/office/drawing/2012/chart" uri="{CE6537A1-D6FC-4f65-9D91-7224C49458BB}">
                  <c15:layout>
                    <c:manualLayout>
                      <c:w val="7.4478193830494296E-2"/>
                      <c:h val="0.11372209936107165"/>
                    </c:manualLayout>
                  </c15:layout>
                </c:ext>
              </c:extLst>
            </c:dLbl>
            <c:dLbl>
              <c:idx val="3"/>
              <c:layout>
                <c:manualLayout>
                  <c:x val="0"/>
                  <c:y val="2.2324775818011386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CA8-4F25-BAD3-69B9B6B52C6D}"/>
                </c:ext>
                <c:ext xmlns:c15="http://schemas.microsoft.com/office/drawing/2012/chart" uri="{CE6537A1-D6FC-4f65-9D91-7224C49458BB}">
                  <c15:layout/>
                </c:ext>
              </c:extLst>
            </c:dLbl>
            <c:dLbl>
              <c:idx val="4"/>
              <c:layout>
                <c:manualLayout>
                  <c:x val="8.3122984185819582E-3"/>
                  <c:y val="9.002649696101892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ACA8-4F25-BAD3-69B9B6B52C6D}"/>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17 i 18'!$B$1:$F$1</c:f>
              <c:strCache>
                <c:ptCount val="5"/>
                <c:pt idx="0">
                  <c:v>Uopšte neće</c:v>
                </c:pt>
                <c:pt idx="1">
                  <c:v>Uglavnom neće</c:v>
                </c:pt>
                <c:pt idx="2">
                  <c:v>uglavnom hoće</c:v>
                </c:pt>
                <c:pt idx="3">
                  <c:v>Veoma mnogo</c:v>
                </c:pt>
                <c:pt idx="4">
                  <c:v>Nemam stav</c:v>
                </c:pt>
              </c:strCache>
            </c:strRef>
          </c:cat>
          <c:val>
            <c:numRef>
              <c:f>'Pitanje 17 i 18'!$B$4:$F$4</c:f>
              <c:numCache>
                <c:formatCode>0.0%</c:formatCode>
                <c:ptCount val="5"/>
                <c:pt idx="0">
                  <c:v>5.1999999999999998E-2</c:v>
                </c:pt>
                <c:pt idx="1">
                  <c:v>0.19800000000000001</c:v>
                </c:pt>
                <c:pt idx="2">
                  <c:v>0.505</c:v>
                </c:pt>
                <c:pt idx="3">
                  <c:v>0.14699999999999999</c:v>
                </c:pt>
                <c:pt idx="4">
                  <c:v>9.8000000000000004E-2</c:v>
                </c:pt>
              </c:numCache>
            </c:numRef>
          </c:val>
          <c:extLst xmlns:c16r2="http://schemas.microsoft.com/office/drawing/2015/06/chart">
            <c:ext xmlns:c16="http://schemas.microsoft.com/office/drawing/2014/chart" uri="{C3380CC4-5D6E-409C-BE32-E72D297353CC}">
              <c16:uniqueId val="{00000002-4B40-4C22-BCD5-B225217CEDD9}"/>
            </c:ext>
          </c:extLst>
        </c:ser>
        <c:dLbls>
          <c:showLegendKey val="0"/>
          <c:showVal val="1"/>
          <c:showCatName val="0"/>
          <c:showSerName val="0"/>
          <c:showPercent val="0"/>
          <c:showBubbleSize val="0"/>
        </c:dLbls>
        <c:gapWidth val="355"/>
        <c:overlap val="-70"/>
        <c:axId val="295150032"/>
        <c:axId val="295146896"/>
      </c:barChart>
      <c:catAx>
        <c:axId val="29515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crossAx val="295146896"/>
        <c:crosses val="autoZero"/>
        <c:auto val="1"/>
        <c:lblAlgn val="ctr"/>
        <c:lblOffset val="100"/>
        <c:noMultiLvlLbl val="0"/>
      </c:catAx>
      <c:valAx>
        <c:axId val="29514689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r-Latn-RS"/>
          </a:p>
        </c:txPr>
        <c:crossAx val="295150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legend>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smtClean="0"/>
              <a:t>DRŽAVA </a:t>
            </a:r>
            <a:r>
              <a:rPr lang="sr-Latn-RS" sz="2400" dirty="0" smtClean="0"/>
              <a:t>JE NA VREME REAGOVALA</a:t>
            </a:r>
            <a:endParaRPr lang="en-US" sz="2400" dirty="0"/>
          </a:p>
        </c:rich>
      </c:tx>
      <c:layout>
        <c:manualLayout>
          <c:xMode val="edge"/>
          <c:yMode val="edge"/>
          <c:x val="9.4874706496997849E-2"/>
          <c:y val="3.1264641144198239E-2"/>
        </c:manualLayout>
      </c:layout>
      <c:overlay val="1"/>
      <c:spPr>
        <a:solidFill>
          <a:srgbClr val="002060"/>
        </a:solid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r-Latn-R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179369881333292"/>
          <c:y val="0.15496792057433312"/>
          <c:w val="0.65591688538932635"/>
          <c:h val="0.80567111402741343"/>
        </c:manualLayout>
      </c:layout>
      <c:pie3DChart>
        <c:varyColors val="1"/>
        <c:ser>
          <c:idx val="0"/>
          <c:order val="0"/>
          <c:tx>
            <c:strRef>
              <c:f>'C:\Users\Vlada\Desktop\Celokupno istraživanje MPIS\obrada podataka\[MPIS 18.1 i 18.10.xlsx]Sheet1'!$C$2</c:f>
              <c:strCache>
                <c:ptCount val="1"/>
                <c:pt idx="0">
                  <c:v>Valid Percent</c:v>
                </c:pt>
              </c:strCache>
            </c:strRef>
          </c:tx>
          <c:spPr>
            <a:scene3d>
              <a:camera prst="orthographicFront"/>
              <a:lightRig rig="threePt" dir="t"/>
            </a:scene3d>
            <a:sp3d>
              <a:bevelT w="139700" h="139700" prst="divot"/>
              <a:contourClr>
                <a:srgbClr val="000000"/>
              </a:contourClr>
            </a:sp3d>
          </c:spPr>
          <c:dPt>
            <c:idx val="0"/>
            <c:bubble3D val="0"/>
            <c:spPr>
              <a:solidFill>
                <a:schemeClr val="accent1"/>
              </a:solidFill>
              <a:ln w="25400">
                <a:solidFill>
                  <a:schemeClr val="lt1"/>
                </a:solidFill>
              </a:ln>
              <a:effectLst/>
              <a:scene3d>
                <a:camera prst="orthographicFront"/>
                <a:lightRig rig="threePt" dir="t"/>
              </a:scene3d>
              <a:sp3d contourW="25400">
                <a:bevelT w="139700" h="139700" prst="divot"/>
                <a:contourClr>
                  <a:schemeClr val="lt1"/>
                </a:contourClr>
              </a:sp3d>
            </c:spPr>
            <c:extLst xmlns:c16r2="http://schemas.microsoft.com/office/drawing/2015/06/chart">
              <c:ext xmlns:c16="http://schemas.microsoft.com/office/drawing/2014/chart" uri="{C3380CC4-5D6E-409C-BE32-E72D297353CC}">
                <c16:uniqueId val="{00000001-AA8F-48DE-9E6D-398B58A1ED75}"/>
              </c:ext>
            </c:extLst>
          </c:dPt>
          <c:dPt>
            <c:idx val="1"/>
            <c:bubble3D val="0"/>
            <c:spPr>
              <a:solidFill>
                <a:schemeClr val="accent2"/>
              </a:solidFill>
              <a:ln w="25400">
                <a:solidFill>
                  <a:schemeClr val="lt1"/>
                </a:solidFill>
              </a:ln>
              <a:effectLst/>
              <a:scene3d>
                <a:camera prst="orthographicFront"/>
                <a:lightRig rig="threePt" dir="t"/>
              </a:scene3d>
              <a:sp3d contourW="25400">
                <a:bevelT w="139700" h="139700" prst="divot"/>
                <a:contourClr>
                  <a:schemeClr val="lt1"/>
                </a:contourClr>
              </a:sp3d>
            </c:spPr>
            <c:extLst xmlns:c16r2="http://schemas.microsoft.com/office/drawing/2015/06/chart">
              <c:ext xmlns:c16="http://schemas.microsoft.com/office/drawing/2014/chart" uri="{C3380CC4-5D6E-409C-BE32-E72D297353CC}">
                <c16:uniqueId val="{00000003-AA8F-48DE-9E6D-398B58A1ED75}"/>
              </c:ext>
            </c:extLst>
          </c:dPt>
          <c:dPt>
            <c:idx val="2"/>
            <c:bubble3D val="0"/>
            <c:spPr>
              <a:solidFill>
                <a:schemeClr val="accent3"/>
              </a:solidFill>
              <a:ln w="25400">
                <a:solidFill>
                  <a:schemeClr val="lt1"/>
                </a:solidFill>
              </a:ln>
              <a:effectLst/>
              <a:scene3d>
                <a:camera prst="orthographicFront"/>
                <a:lightRig rig="threePt" dir="t"/>
              </a:scene3d>
              <a:sp3d contourW="25400">
                <a:bevelT w="139700" h="139700" prst="divot"/>
                <a:contourClr>
                  <a:schemeClr val="lt1"/>
                </a:contourClr>
              </a:sp3d>
            </c:spPr>
            <c:extLst xmlns:c16r2="http://schemas.microsoft.com/office/drawing/2015/06/chart">
              <c:ext xmlns:c16="http://schemas.microsoft.com/office/drawing/2014/chart" uri="{C3380CC4-5D6E-409C-BE32-E72D297353CC}">
                <c16:uniqueId val="{00000005-AA8F-48DE-9E6D-398B58A1ED75}"/>
              </c:ext>
            </c:extLst>
          </c:dPt>
          <c:dPt>
            <c:idx val="3"/>
            <c:bubble3D val="0"/>
            <c:spPr>
              <a:solidFill>
                <a:schemeClr val="accent4"/>
              </a:solidFill>
              <a:ln w="25400">
                <a:solidFill>
                  <a:schemeClr val="lt1"/>
                </a:solidFill>
              </a:ln>
              <a:effectLst/>
              <a:scene3d>
                <a:camera prst="orthographicFront"/>
                <a:lightRig rig="threePt" dir="t"/>
              </a:scene3d>
              <a:sp3d contourW="25400">
                <a:bevelT w="139700" h="139700" prst="divot"/>
                <a:contourClr>
                  <a:schemeClr val="lt1"/>
                </a:contourClr>
              </a:sp3d>
            </c:spPr>
            <c:extLst xmlns:c16r2="http://schemas.microsoft.com/office/drawing/2015/06/chart">
              <c:ext xmlns:c16="http://schemas.microsoft.com/office/drawing/2014/chart" uri="{C3380CC4-5D6E-409C-BE32-E72D297353CC}">
                <c16:uniqueId val="{00000007-AA8F-48DE-9E6D-398B58A1ED75}"/>
              </c:ext>
            </c:extLst>
          </c:dPt>
          <c:dPt>
            <c:idx val="4"/>
            <c:bubble3D val="0"/>
            <c:spPr>
              <a:solidFill>
                <a:schemeClr val="accent5"/>
              </a:solidFill>
              <a:ln w="25400">
                <a:solidFill>
                  <a:schemeClr val="lt1"/>
                </a:solidFill>
              </a:ln>
              <a:effectLst/>
              <a:scene3d>
                <a:camera prst="orthographicFront"/>
                <a:lightRig rig="threePt" dir="t"/>
              </a:scene3d>
              <a:sp3d contourW="25400">
                <a:bevelT w="139700" h="139700" prst="divot"/>
                <a:contourClr>
                  <a:schemeClr val="lt1"/>
                </a:contourClr>
              </a:sp3d>
            </c:spPr>
            <c:extLst xmlns:c16r2="http://schemas.microsoft.com/office/drawing/2015/06/chart">
              <c:ext xmlns:c16="http://schemas.microsoft.com/office/drawing/2014/chart" uri="{C3380CC4-5D6E-409C-BE32-E72D297353CC}">
                <c16:uniqueId val="{00000009-AA8F-48DE-9E6D-398B58A1ED75}"/>
              </c:ext>
            </c:extLst>
          </c:dPt>
          <c:dLbls>
            <c:dLbl>
              <c:idx val="0"/>
              <c:layout>
                <c:manualLayout>
                  <c:x val="-0.17442556382258403"/>
                  <c:y val="6.7059836617058999E-2"/>
                </c:manualLayout>
              </c:layout>
              <c:tx>
                <c:rich>
                  <a:bodyPr/>
                  <a:lstStyle/>
                  <a:p>
                    <a:r>
                      <a:rPr lang="en-US" sz="1800"/>
                      <a:t>23,8%</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A8F-48DE-9E6D-398B58A1ED75}"/>
                </c:ext>
                <c:ext xmlns:c15="http://schemas.microsoft.com/office/drawing/2012/chart" uri="{CE6537A1-D6FC-4f65-9D91-7224C49458BB}">
                  <c15:layout/>
                </c:ext>
              </c:extLst>
            </c:dLbl>
            <c:dLbl>
              <c:idx val="1"/>
              <c:layout>
                <c:manualLayout>
                  <c:x val="-0.18648755244965995"/>
                  <c:y val="-0.10310266711645502"/>
                </c:manualLayout>
              </c:layout>
              <c:tx>
                <c:rich>
                  <a:bodyPr/>
                  <a:lstStyle/>
                  <a:p>
                    <a:r>
                      <a:rPr lang="en-US" dirty="0"/>
                      <a:t>19,9%</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A8F-48DE-9E6D-398B58A1ED75}"/>
                </c:ext>
                <c:ext xmlns:c15="http://schemas.microsoft.com/office/drawing/2012/chart" uri="{CE6537A1-D6FC-4f65-9D91-7224C49458BB}">
                  <c15:layout/>
                </c:ext>
              </c:extLst>
            </c:dLbl>
            <c:dLbl>
              <c:idx val="2"/>
              <c:layout>
                <c:manualLayout>
                  <c:x val="0.15431345937958307"/>
                  <c:y val="-0.12217414294417295"/>
                </c:manualLayout>
              </c:layout>
              <c:tx>
                <c:rich>
                  <a:bodyPr/>
                  <a:lstStyle/>
                  <a:p>
                    <a:r>
                      <a:rPr lang="en-US"/>
                      <a:t>37,2%</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A8F-48DE-9E6D-398B58A1ED75}"/>
                </c:ext>
                <c:ext xmlns:c15="http://schemas.microsoft.com/office/drawing/2012/chart" uri="{CE6537A1-D6FC-4f65-9D91-7224C49458BB}">
                  <c15:layout/>
                </c:ext>
              </c:extLst>
            </c:dLbl>
            <c:dLbl>
              <c:idx val="3"/>
              <c:layout>
                <c:manualLayout>
                  <c:x val="9.8254150815417746E-2"/>
                  <c:y val="7.3165250254498881E-2"/>
                </c:manualLayout>
              </c:layout>
              <c:tx>
                <c:rich>
                  <a:bodyPr/>
                  <a:lstStyle/>
                  <a:p>
                    <a:r>
                      <a:rPr lang="en-US"/>
                      <a:t>15,6%</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A8F-48DE-9E6D-398B58A1ED75}"/>
                </c:ext>
                <c:ext xmlns:c15="http://schemas.microsoft.com/office/drawing/2012/chart" uri="{CE6537A1-D6FC-4f65-9D91-7224C49458BB}">
                  <c15:layout/>
                </c:ext>
              </c:extLst>
            </c:dLbl>
            <c:dLbl>
              <c:idx val="4"/>
              <c:layout>
                <c:manualLayout>
                  <c:x val="2.587744035506799E-2"/>
                  <c:y val="6.2673974454027573E-2"/>
                </c:manualLayout>
              </c:layout>
              <c:tx>
                <c:rich>
                  <a:bodyPr/>
                  <a:lstStyle/>
                  <a:p>
                    <a:r>
                      <a:rPr lang="en-US"/>
                      <a:t>3,5%</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A8F-48DE-9E6D-398B58A1ED75}"/>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sr-Latn-R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[3]Sheet1!$B$3:$B$7</c:f>
              <c:strCache>
                <c:ptCount val="5"/>
                <c:pt idx="0">
                  <c:v>uopšte se ne slažem</c:v>
                </c:pt>
                <c:pt idx="1">
                  <c:v>uglavnom se ne slažem</c:v>
                </c:pt>
                <c:pt idx="2">
                  <c:v>uglavnom se slažem</c:v>
                </c:pt>
                <c:pt idx="3">
                  <c:v>slažem se u potpunosti</c:v>
                </c:pt>
                <c:pt idx="4">
                  <c:v>nemam stav</c:v>
                </c:pt>
              </c:strCache>
            </c:strRef>
          </c:cat>
          <c:val>
            <c:numRef>
              <c:f>[3]Sheet1!$C$3:$C$7</c:f>
              <c:numCache>
                <c:formatCode>General</c:formatCode>
                <c:ptCount val="5"/>
                <c:pt idx="0">
                  <c:v>0.23800000000000004</c:v>
                </c:pt>
                <c:pt idx="1">
                  <c:v>0.19900000000000001</c:v>
                </c:pt>
                <c:pt idx="2">
                  <c:v>0.37200000000000011</c:v>
                </c:pt>
                <c:pt idx="3">
                  <c:v>0.15600000000000006</c:v>
                </c:pt>
                <c:pt idx="4">
                  <c:v>3.500000000000001E-2</c:v>
                </c:pt>
              </c:numCache>
            </c:numRef>
          </c:val>
          <c:extLst xmlns:c16r2="http://schemas.microsoft.com/office/drawing/2015/06/chart">
            <c:ext xmlns:c16="http://schemas.microsoft.com/office/drawing/2014/chart" uri="{C3380CC4-5D6E-409C-BE32-E72D297353CC}">
              <c16:uniqueId val="{0000000A-AA8F-48DE-9E6D-398B58A1ED75}"/>
            </c:ext>
          </c:extLst>
        </c:ser>
        <c:dLbls>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6.808931404410995E-2"/>
          <c:y val="0.71551183905888671"/>
          <c:w val="0.75565444105180735"/>
          <c:h val="0.2045797872468289"/>
        </c:manualLayout>
      </c:layout>
      <c:overlay val="0"/>
      <c:spPr>
        <a:solidFill>
          <a:srgbClr val="002060"/>
        </a:solid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r-Latn-RS"/>
        </a:p>
      </c:txPr>
    </c:legend>
    <c:plotVisOnly val="1"/>
    <c:dispBlanksAs val="zero"/>
    <c:showDLblsOverMax val="0"/>
  </c:chart>
  <c:spPr>
    <a:noFill/>
    <a:ln>
      <a:noFill/>
    </a:ln>
    <a:effectLst/>
  </c:spPr>
  <c:txPr>
    <a:bodyPr/>
    <a:lstStyle/>
    <a:p>
      <a:pPr>
        <a:defRPr/>
      </a:pPr>
      <a:endParaRPr lang="sr-Latn-R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smtClean="0">
                <a:solidFill>
                  <a:schemeClr val="bg1"/>
                </a:solidFill>
              </a:rPr>
              <a:t>DR</a:t>
            </a:r>
            <a:r>
              <a:rPr lang="sr-Latn-RS" sz="2400" b="1" dirty="0" smtClean="0">
                <a:solidFill>
                  <a:schemeClr val="bg1"/>
                </a:solidFill>
              </a:rPr>
              <a:t>ŽAVA</a:t>
            </a:r>
            <a:r>
              <a:rPr lang="sr-Latn-RS" sz="2400" b="1" baseline="0" dirty="0" smtClean="0">
                <a:solidFill>
                  <a:schemeClr val="bg1"/>
                </a:solidFill>
              </a:rPr>
              <a:t> ODGOVORNO INFORMIŠE GRAĐANE</a:t>
            </a:r>
            <a:endParaRPr lang="en-US" sz="2400" b="1" dirty="0">
              <a:solidFill>
                <a:schemeClr val="bg1"/>
              </a:solidFill>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sr-Latn-RS"/>
        </a:p>
      </c:txPr>
    </c:title>
    <c:autoTitleDeleted val="0"/>
    <c:plotArea>
      <c:layout/>
      <c:barChart>
        <c:barDir val="col"/>
        <c:grouping val="clustered"/>
        <c:varyColors val="0"/>
        <c:ser>
          <c:idx val="0"/>
          <c:order val="0"/>
          <c:tx>
            <c:strRef>
              <c:f>'Pitanje 18.2 i 18.3'!$B$5</c:f>
              <c:strCache>
                <c:ptCount val="1"/>
                <c:pt idx="0">
                  <c:v>%</c:v>
                </c:pt>
              </c:strCache>
            </c:strRef>
          </c:tx>
          <c:spPr>
            <a:solidFill>
              <a:schemeClr val="accent1"/>
            </a:solidFill>
            <a:ln>
              <a:noFill/>
            </a:ln>
            <a:effectLst/>
          </c:spPr>
          <c:invertIfNegative val="0"/>
          <c:dLbls>
            <c:dLbl>
              <c:idx val="0"/>
              <c:layout>
                <c:manualLayout>
                  <c:x val="0"/>
                  <c:y val="-2.77777777777778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E25-4DA4-A337-C2C6E7A31E74}"/>
                </c:ext>
                <c:ext xmlns:c15="http://schemas.microsoft.com/office/drawing/2012/chart" uri="{CE6537A1-D6FC-4f65-9D91-7224C49458BB}">
                  <c15:layout/>
                </c:ext>
              </c:extLst>
            </c:dLbl>
            <c:dLbl>
              <c:idx val="3"/>
              <c:layout>
                <c:manualLayout>
                  <c:x val="0"/>
                  <c:y val="-4.16666666666667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E25-4DA4-A337-C2C6E7A31E74}"/>
                </c:ext>
                <c:ext xmlns:c15="http://schemas.microsoft.com/office/drawing/2012/chart" uri="{CE6537A1-D6FC-4f65-9D91-7224C49458BB}">
                  <c15:layout/>
                </c:ext>
              </c:extLst>
            </c:dLbl>
            <c:dLbl>
              <c:idx val="4"/>
              <c:layout>
                <c:manualLayout>
                  <c:x val="-2.0370135052832021E-16"/>
                  <c:y val="-1.851851851851852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E25-4DA4-A337-C2C6E7A31E7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'Pitanje 18.2 i 18.3'!$A$6:$A$10</c:f>
              <c:strCache>
                <c:ptCount val="5"/>
                <c:pt idx="0">
                  <c:v>Uopšte se ne slažem</c:v>
                </c:pt>
                <c:pt idx="1">
                  <c:v>Uglavnom se ne slažem</c:v>
                </c:pt>
                <c:pt idx="2">
                  <c:v>Uglavnom se slažem</c:v>
                </c:pt>
                <c:pt idx="3">
                  <c:v>Slažem se u potpunosti</c:v>
                </c:pt>
                <c:pt idx="4">
                  <c:v>Nemam stav</c:v>
                </c:pt>
              </c:strCache>
            </c:strRef>
          </c:cat>
          <c:val>
            <c:numRef>
              <c:f>'Pitanje 18.2 i 18.3'!$B$6:$B$10</c:f>
              <c:numCache>
                <c:formatCode>0.0%</c:formatCode>
                <c:ptCount val="5"/>
                <c:pt idx="0">
                  <c:v>0.28300000000000008</c:v>
                </c:pt>
                <c:pt idx="1">
                  <c:v>0.24900000000000005</c:v>
                </c:pt>
                <c:pt idx="2">
                  <c:v>0.31200000000000011</c:v>
                </c:pt>
                <c:pt idx="3">
                  <c:v>0.12300000000000003</c:v>
                </c:pt>
                <c:pt idx="4">
                  <c:v>3.3000000000000002E-2</c:v>
                </c:pt>
              </c:numCache>
            </c:numRef>
          </c:val>
          <c:extLst xmlns:c16r2="http://schemas.microsoft.com/office/drawing/2015/06/chart">
            <c:ext xmlns:c16="http://schemas.microsoft.com/office/drawing/2014/chart" uri="{C3380CC4-5D6E-409C-BE32-E72D297353CC}">
              <c16:uniqueId val="{00000000-9E25-4DA4-A337-C2C6E7A31E74}"/>
            </c:ext>
          </c:extLst>
        </c:ser>
        <c:dLbls>
          <c:showLegendKey val="0"/>
          <c:showVal val="0"/>
          <c:showCatName val="0"/>
          <c:showSerName val="0"/>
          <c:showPercent val="0"/>
          <c:showBubbleSize val="0"/>
        </c:dLbls>
        <c:gapWidth val="219"/>
        <c:overlap val="-27"/>
        <c:axId val="295147288"/>
        <c:axId val="295150424"/>
      </c:barChart>
      <c:catAx>
        <c:axId val="295147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sr-Latn-RS"/>
          </a:p>
        </c:txPr>
        <c:crossAx val="295150424"/>
        <c:crosses val="autoZero"/>
        <c:auto val="1"/>
        <c:lblAlgn val="ctr"/>
        <c:lblOffset val="100"/>
        <c:noMultiLvlLbl val="0"/>
      </c:catAx>
      <c:valAx>
        <c:axId val="295150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sr-Latn-RS"/>
          </a:p>
        </c:txPr>
        <c:crossAx val="295147288"/>
        <c:crosses val="autoZero"/>
        <c:crossBetween val="between"/>
      </c:valAx>
      <c:spPr>
        <a:noFill/>
        <a:ln>
          <a:noFill/>
        </a:ln>
        <a:effectLst/>
      </c:spPr>
    </c:plotArea>
    <c:plotVisOnly val="1"/>
    <c:dispBlanksAs val="gap"/>
    <c:showDLblsOverMax val="0"/>
  </c:chart>
  <c:spPr>
    <a:solidFill>
      <a:schemeClr val="tx1">
        <a:lumMod val="75000"/>
        <a:lumOff val="25000"/>
      </a:schemeClr>
    </a:solidFill>
    <a:ln w="9525" cap="flat" cmpd="sng" algn="ctr">
      <a:solidFill>
        <a:schemeClr val="tx1">
          <a:lumMod val="15000"/>
          <a:lumOff val="85000"/>
        </a:schemeClr>
      </a:solidFill>
      <a:round/>
    </a:ln>
    <a:effectLst/>
  </c:spPr>
  <c:txPr>
    <a:bodyPr/>
    <a:lstStyle/>
    <a:p>
      <a:pPr>
        <a:defRPr/>
      </a:pPr>
      <a:endParaRPr lang="sr-Latn-R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cap="all" spc="50" baseline="0">
                <a:solidFill>
                  <a:schemeClr val="bg1"/>
                </a:solidFill>
                <a:latin typeface="+mn-lt"/>
                <a:ea typeface="+mn-ea"/>
                <a:cs typeface="+mn-cs"/>
              </a:defRPr>
            </a:pPr>
            <a:r>
              <a:rPr lang="en-US" dirty="0" err="1"/>
              <a:t>Država</a:t>
            </a:r>
            <a:r>
              <a:rPr lang="en-US" dirty="0"/>
              <a:t> </a:t>
            </a:r>
            <a:r>
              <a:rPr lang="en-US" dirty="0" err="1"/>
              <a:t>i</a:t>
            </a:r>
            <a:r>
              <a:rPr lang="en-US" dirty="0"/>
              <a:t> </a:t>
            </a:r>
            <a:r>
              <a:rPr lang="en-US" dirty="0" err="1"/>
              <a:t>njeni</a:t>
            </a:r>
            <a:r>
              <a:rPr lang="en-US" dirty="0"/>
              <a:t> </a:t>
            </a:r>
            <a:r>
              <a:rPr lang="en-US" dirty="0" err="1"/>
              <a:t>predstavnici</a:t>
            </a:r>
            <a:r>
              <a:rPr lang="en-US" dirty="0"/>
              <a:t> ne </a:t>
            </a:r>
            <a:r>
              <a:rPr lang="en-US" dirty="0" err="1"/>
              <a:t>šire</a:t>
            </a:r>
            <a:r>
              <a:rPr lang="en-US" dirty="0"/>
              <a:t> </a:t>
            </a:r>
            <a:r>
              <a:rPr lang="en-US" dirty="0" err="1"/>
              <a:t>strah</a:t>
            </a:r>
            <a:r>
              <a:rPr lang="en-US" dirty="0"/>
              <a:t> </a:t>
            </a:r>
            <a:r>
              <a:rPr lang="en-US" dirty="0" err="1"/>
              <a:t>i</a:t>
            </a:r>
            <a:r>
              <a:rPr lang="en-US" dirty="0"/>
              <a:t> </a:t>
            </a:r>
            <a:r>
              <a:rPr lang="en-US" dirty="0" err="1"/>
              <a:t>paniku</a:t>
            </a:r>
            <a:endParaRPr lang="en-US" dirty="0"/>
          </a:p>
        </c:rich>
      </c:tx>
      <c:layout>
        <c:manualLayout>
          <c:xMode val="edge"/>
          <c:yMode val="edge"/>
          <c:x val="0.1832367284178559"/>
          <c:y val="6.1917788675331403E-2"/>
        </c:manualLayout>
      </c:layout>
      <c:overlay val="0"/>
      <c:spPr>
        <a:noFill/>
        <a:ln>
          <a:noFill/>
        </a:ln>
        <a:effectLst/>
      </c:spPr>
    </c:title>
    <c:autoTitleDeleted val="0"/>
    <c:plotArea>
      <c:layout/>
      <c:barChart>
        <c:barDir val="col"/>
        <c:grouping val="clustered"/>
        <c:varyColors val="0"/>
        <c:ser>
          <c:idx val="2"/>
          <c:order val="2"/>
          <c:tx>
            <c:strRef>
              <c:f>'Pitanje 18.2 i 18.3'!$D$24</c:f>
              <c:strCache>
                <c:ptCount val="1"/>
              </c:strCache>
            </c:strRef>
          </c:tx>
          <c:spPr>
            <a:gradFill flip="none" rotWithShape="1">
              <a:gsLst>
                <a:gs pos="0">
                  <a:schemeClr val="accent1">
                    <a:tint val="86000"/>
                  </a:schemeClr>
                </a:gs>
                <a:gs pos="75000">
                  <a:schemeClr val="accent1">
                    <a:tint val="86000"/>
                    <a:lumMod val="60000"/>
                    <a:lumOff val="40000"/>
                  </a:schemeClr>
                </a:gs>
                <a:gs pos="51000">
                  <a:schemeClr val="accent1">
                    <a:tint val="86000"/>
                    <a:alpha val="75000"/>
                  </a:schemeClr>
                </a:gs>
                <a:gs pos="100000">
                  <a:schemeClr val="accent1">
                    <a:tint val="86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18.2 i 18.3'!$A$25:$A$29</c:f>
              <c:strCache>
                <c:ptCount val="5"/>
                <c:pt idx="0">
                  <c:v>Uopšte se ne slažem</c:v>
                </c:pt>
                <c:pt idx="1">
                  <c:v>Uglavnom se ne slažem</c:v>
                </c:pt>
                <c:pt idx="2">
                  <c:v>Uglavnom se slažem</c:v>
                </c:pt>
                <c:pt idx="3">
                  <c:v>Slažem se u potpunosti</c:v>
                </c:pt>
                <c:pt idx="4">
                  <c:v>Nemam stav</c:v>
                </c:pt>
              </c:strCache>
            </c:strRef>
          </c:cat>
          <c:val>
            <c:numRef>
              <c:f>'Pitanje 18.2 i 18.3'!$D$25:$D$29</c:f>
              <c:numCache>
                <c:formatCode>0.0%</c:formatCode>
                <c:ptCount val="5"/>
                <c:pt idx="0">
                  <c:v>0.39100000000000013</c:v>
                </c:pt>
                <c:pt idx="1">
                  <c:v>0.252</c:v>
                </c:pt>
                <c:pt idx="2">
                  <c:v>0.20400000000000001</c:v>
                </c:pt>
                <c:pt idx="3">
                  <c:v>0.10700000000000003</c:v>
                </c:pt>
                <c:pt idx="4">
                  <c:v>4.5999999999999999E-2</c:v>
                </c:pt>
              </c:numCache>
            </c:numRef>
          </c:val>
          <c:extLst xmlns:c16r2="http://schemas.microsoft.com/office/drawing/2015/06/chart">
            <c:ext xmlns:c16="http://schemas.microsoft.com/office/drawing/2014/chart" uri="{C3380CC4-5D6E-409C-BE32-E72D297353CC}">
              <c16:uniqueId val="{00000000-CDD0-4B80-9294-8B0915FB2E6A}"/>
            </c:ext>
          </c:extLst>
        </c:ser>
        <c:dLbls>
          <c:showLegendKey val="0"/>
          <c:showVal val="0"/>
          <c:showCatName val="0"/>
          <c:showSerName val="0"/>
          <c:showPercent val="0"/>
          <c:showBubbleSize val="0"/>
        </c:dLbls>
        <c:gapWidth val="355"/>
        <c:overlap val="-70"/>
        <c:axId val="295147680"/>
        <c:axId val="295146504"/>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'Pitanje 18.2 i 18.3'!$B$24</c15:sqref>
                        </c15:formulaRef>
                      </c:ext>
                    </c:extLst>
                    <c:strCache>
                      <c:ptCount val="1"/>
                    </c:strCache>
                  </c:strRef>
                </c:tx>
                <c:spPr>
                  <a:gradFill flip="none" rotWithShape="1">
                    <a:gsLst>
                      <a:gs pos="0">
                        <a:schemeClr val="accent1">
                          <a:shade val="58000"/>
                        </a:schemeClr>
                      </a:gs>
                      <a:gs pos="75000">
                        <a:schemeClr val="accent1">
                          <a:shade val="58000"/>
                          <a:lumMod val="60000"/>
                          <a:lumOff val="40000"/>
                        </a:schemeClr>
                      </a:gs>
                      <a:gs pos="51000">
                        <a:schemeClr val="accent1">
                          <a:shade val="58000"/>
                          <a:alpha val="75000"/>
                        </a:schemeClr>
                      </a:gs>
                      <a:gs pos="100000">
                        <a:schemeClr val="accent1">
                          <a:shade val="58000"/>
                          <a:lumMod val="20000"/>
                          <a:lumOff val="80000"/>
                          <a:alpha val="15000"/>
                        </a:schemeClr>
                      </a:gs>
                    </a:gsLst>
                    <a:lin ang="5400000" scaled="0"/>
                  </a:gradFill>
                  <a:ln>
                    <a:noFill/>
                  </a:ln>
                  <a:effectLst/>
                </c:spPr>
                <c:invertIfNegative val="0"/>
                <c:cat>
                  <c:strRef>
                    <c:extLst xmlns:c16r2="http://schemas.microsoft.com/office/drawing/2015/06/chart">
                      <c:ext uri="{02D57815-91ED-43cb-92C2-25804820EDAC}">
                        <c15:formulaRef>
                          <c15:sqref>'Pitanje 18.2 i 18.3'!$A$25:$A$29</c15:sqref>
                        </c15:formulaRef>
                      </c:ext>
                    </c:extLst>
                    <c:strCache>
                      <c:ptCount val="5"/>
                      <c:pt idx="0">
                        <c:v>Uopšte se ne slažem</c:v>
                      </c:pt>
                      <c:pt idx="1">
                        <c:v>Uglavnom se ne slažem</c:v>
                      </c:pt>
                      <c:pt idx="2">
                        <c:v>Uglavnom se slažem</c:v>
                      </c:pt>
                      <c:pt idx="3">
                        <c:v>Slažem se u potpunosti</c:v>
                      </c:pt>
                      <c:pt idx="4">
                        <c:v>Nemam stav</c:v>
                      </c:pt>
                    </c:strCache>
                  </c:strRef>
                </c:cat>
                <c:val>
                  <c:numRef>
                    <c:extLst xmlns:c16r2="http://schemas.microsoft.com/office/drawing/2015/06/chart">
                      <c:ext uri="{02D57815-91ED-43cb-92C2-25804820EDAC}">
                        <c15:formulaRef>
                          <c15:sqref>'Pitanje 18.2 i 18.3'!$B$25:$B$29</c15:sqref>
                        </c15:formulaRef>
                      </c:ext>
                    </c:extLst>
                    <c:numCache>
                      <c:formatCode>General</c:formatCode>
                      <c:ptCount val="5"/>
                    </c:numCache>
                  </c:numRef>
                </c:val>
                <c:extLst xmlns:c16r2="http://schemas.microsoft.com/office/drawing/2015/06/chart">
                  <c:ext xmlns:c16="http://schemas.microsoft.com/office/drawing/2014/chart" uri="{C3380CC4-5D6E-409C-BE32-E72D297353CC}">
                    <c16:uniqueId val="{00000001-CDD0-4B80-9294-8B0915FB2E6A}"/>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'Pitanje 18.2 i 18.3'!$C$24</c15:sqref>
                        </c15:formulaRef>
                      </c:ext>
                    </c:extLst>
                    <c:strCache>
                      <c:ptCount val="1"/>
                    </c:strCache>
                  </c:strRef>
                </c:tx>
                <c:spPr>
                  <a:gradFill flip="none" rotWithShape="1">
                    <a:gsLst>
                      <a:gs pos="0">
                        <a:schemeClr val="accent1">
                          <a:shade val="86000"/>
                        </a:schemeClr>
                      </a:gs>
                      <a:gs pos="75000">
                        <a:schemeClr val="accent1">
                          <a:shade val="86000"/>
                          <a:lumMod val="60000"/>
                          <a:lumOff val="40000"/>
                        </a:schemeClr>
                      </a:gs>
                      <a:gs pos="51000">
                        <a:schemeClr val="accent1">
                          <a:shade val="86000"/>
                          <a:alpha val="75000"/>
                        </a:schemeClr>
                      </a:gs>
                      <a:gs pos="100000">
                        <a:schemeClr val="accent1">
                          <a:shade val="86000"/>
                          <a:lumMod val="20000"/>
                          <a:lumOff val="80000"/>
                          <a:alpha val="15000"/>
                        </a:schemeClr>
                      </a:gs>
                    </a:gsLst>
                    <a:lin ang="5400000" scaled="0"/>
                  </a:gra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'Pitanje 18.2 i 18.3'!$A$25:$A$29</c15:sqref>
                        </c15:formulaRef>
                      </c:ext>
                    </c:extLst>
                    <c:strCache>
                      <c:ptCount val="5"/>
                      <c:pt idx="0">
                        <c:v>Uopšte se ne slažem</c:v>
                      </c:pt>
                      <c:pt idx="1">
                        <c:v>Uglavnom se ne slažem</c:v>
                      </c:pt>
                      <c:pt idx="2">
                        <c:v>Uglavnom se slažem</c:v>
                      </c:pt>
                      <c:pt idx="3">
                        <c:v>Slažem se u potpunosti</c:v>
                      </c:pt>
                      <c:pt idx="4">
                        <c:v>Nemam stav</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'Pitanje 18.2 i 18.3'!$C$25:$C$29</c15:sqref>
                        </c15:formulaRef>
                      </c:ext>
                    </c:extLst>
                    <c:numCache>
                      <c:formatCode>General</c:formatCode>
                      <c:ptCount val="5"/>
                    </c:numCache>
                  </c:numRef>
                </c:val>
                <c:extLst xmlns:c16r2="http://schemas.microsoft.com/office/drawing/2015/06/chart" xmlns:c15="http://schemas.microsoft.com/office/drawing/2012/chart">
                  <c:ext xmlns:c16="http://schemas.microsoft.com/office/drawing/2014/chart" uri="{C3380CC4-5D6E-409C-BE32-E72D297353CC}">
                    <c16:uniqueId val="{00000002-CDD0-4B80-9294-8B0915FB2E6A}"/>
                  </c:ext>
                </c:extLst>
              </c15:ser>
            </c15:filteredBarSeries>
            <c15:filteredBarSeries>
              <c15:ser>
                <c:idx val="3"/>
                <c:order val="3"/>
                <c:tx>
                  <c:strRef>
                    <c:extLst xmlns:c16r2="http://schemas.microsoft.com/office/drawing/2015/06/chart" xmlns:c15="http://schemas.microsoft.com/office/drawing/2012/chart">
                      <c:ext xmlns:c15="http://schemas.microsoft.com/office/drawing/2012/chart" uri="{02D57815-91ED-43cb-92C2-25804820EDAC}">
                        <c15:formulaRef>
                          <c15:sqref>'Pitanje 18.2 i 18.3'!$E$24</c15:sqref>
                        </c15:formulaRef>
                      </c:ext>
                    </c:extLst>
                    <c:strCache>
                      <c:ptCount val="1"/>
                    </c:strCache>
                  </c:strRef>
                </c:tx>
                <c:spPr>
                  <a:gradFill flip="none" rotWithShape="1">
                    <a:gsLst>
                      <a:gs pos="0">
                        <a:schemeClr val="accent1">
                          <a:tint val="58000"/>
                        </a:schemeClr>
                      </a:gs>
                      <a:gs pos="75000">
                        <a:schemeClr val="accent1">
                          <a:tint val="58000"/>
                          <a:lumMod val="60000"/>
                          <a:lumOff val="40000"/>
                        </a:schemeClr>
                      </a:gs>
                      <a:gs pos="51000">
                        <a:schemeClr val="accent1">
                          <a:tint val="58000"/>
                          <a:alpha val="75000"/>
                        </a:schemeClr>
                      </a:gs>
                      <a:gs pos="100000">
                        <a:schemeClr val="accent1">
                          <a:tint val="58000"/>
                          <a:lumMod val="20000"/>
                          <a:lumOff val="80000"/>
                          <a:alpha val="15000"/>
                        </a:schemeClr>
                      </a:gs>
                    </a:gsLst>
                    <a:lin ang="5400000" scaled="0"/>
                  </a:gra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'Pitanje 18.2 i 18.3'!$A$25:$A$29</c15:sqref>
                        </c15:formulaRef>
                      </c:ext>
                    </c:extLst>
                    <c:strCache>
                      <c:ptCount val="5"/>
                      <c:pt idx="0">
                        <c:v>Uopšte se ne slažem</c:v>
                      </c:pt>
                      <c:pt idx="1">
                        <c:v>Uglavnom se ne slažem</c:v>
                      </c:pt>
                      <c:pt idx="2">
                        <c:v>Uglavnom se slažem</c:v>
                      </c:pt>
                      <c:pt idx="3">
                        <c:v>Slažem se u potpunosti</c:v>
                      </c:pt>
                      <c:pt idx="4">
                        <c:v>Nemam stav</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'Pitanje 18.2 i 18.3'!$E$25:$E$29</c15:sqref>
                        </c15:formulaRef>
                      </c:ext>
                    </c:extLst>
                    <c:numCache>
                      <c:formatCode>General</c:formatCode>
                      <c:ptCount val="5"/>
                    </c:numCache>
                  </c:numRef>
                </c:val>
                <c:extLst xmlns:c16r2="http://schemas.microsoft.com/office/drawing/2015/06/chart" xmlns:c15="http://schemas.microsoft.com/office/drawing/2012/chart">
                  <c:ext xmlns:c16="http://schemas.microsoft.com/office/drawing/2014/chart" uri="{C3380CC4-5D6E-409C-BE32-E72D297353CC}">
                    <c16:uniqueId val="{00000003-CDD0-4B80-9294-8B0915FB2E6A}"/>
                  </c:ext>
                </c:extLst>
              </c15:ser>
            </c15:filteredBarSeries>
          </c:ext>
        </c:extLst>
      </c:barChart>
      <c:catAx>
        <c:axId val="29514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crossAx val="295146504"/>
        <c:crosses val="autoZero"/>
        <c:auto val="1"/>
        <c:lblAlgn val="ctr"/>
        <c:lblOffset val="100"/>
        <c:noMultiLvlLbl val="0"/>
      </c:catAx>
      <c:valAx>
        <c:axId val="295146504"/>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sr-Latn-RS"/>
          </a:p>
        </c:txPr>
        <c:crossAx val="2951476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sr-Latn-RS"/>
              <a:t>Krizni štab mi uliva poverenje</a:t>
            </a:r>
            <a:endParaRPr lang="en-US"/>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sr-Latn-RS"/>
        </a:p>
      </c:txPr>
    </c:title>
    <c:autoTitleDeleted val="0"/>
    <c:plotArea>
      <c:layout/>
      <c:barChart>
        <c:barDir val="bar"/>
        <c:grouping val="clustered"/>
        <c:varyColors val="0"/>
        <c:ser>
          <c:idx val="0"/>
          <c:order val="0"/>
          <c:tx>
            <c:strRef>
              <c:f>'Pitanje 18.4 i 18.5'!$B$2</c:f>
              <c:strCache>
                <c:ptCount val="1"/>
              </c:strCache>
            </c:strRef>
          </c:tx>
          <c:spPr>
            <a:gradFill rotWithShape="1">
              <a:gsLst>
                <a:gs pos="0">
                  <a:schemeClr val="accent1">
                    <a:tint val="94000"/>
                    <a:satMod val="105000"/>
                    <a:lumMod val="102000"/>
                  </a:schemeClr>
                </a:gs>
                <a:gs pos="100000">
                  <a:schemeClr val="accent1">
                    <a:shade val="74000"/>
                    <a:satMod val="128000"/>
                    <a:lumMod val="100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'Pitanje 18.4 i 18.5'!$A$3:$A$7</c:f>
              <c:strCache>
                <c:ptCount val="5"/>
                <c:pt idx="0">
                  <c:v>Uopšte se ne slažem</c:v>
                </c:pt>
                <c:pt idx="1">
                  <c:v>Uglavnom se ne slažem</c:v>
                </c:pt>
                <c:pt idx="2">
                  <c:v>Uglavnom se slažem</c:v>
                </c:pt>
                <c:pt idx="3">
                  <c:v>Slažem se u potpunosti</c:v>
                </c:pt>
                <c:pt idx="4">
                  <c:v>Nemam stav</c:v>
                </c:pt>
              </c:strCache>
            </c:strRef>
          </c:cat>
          <c:val>
            <c:numRef>
              <c:f>'Pitanje 18.4 i 18.5'!$B$3:$B$7</c:f>
              <c:numCache>
                <c:formatCode>0.0%</c:formatCode>
                <c:ptCount val="5"/>
                <c:pt idx="0">
                  <c:v>0.15700000000000006</c:v>
                </c:pt>
                <c:pt idx="1">
                  <c:v>0.20100000000000001</c:v>
                </c:pt>
                <c:pt idx="2">
                  <c:v>0.39500000000000013</c:v>
                </c:pt>
                <c:pt idx="3">
                  <c:v>0.193</c:v>
                </c:pt>
                <c:pt idx="4">
                  <c:v>5.3999999999999999E-2</c:v>
                </c:pt>
              </c:numCache>
            </c:numRef>
          </c:val>
          <c:extLst xmlns:c16r2="http://schemas.microsoft.com/office/drawing/2015/06/chart">
            <c:ext xmlns:c16="http://schemas.microsoft.com/office/drawing/2014/chart" uri="{C3380CC4-5D6E-409C-BE32-E72D297353CC}">
              <c16:uniqueId val="{00000000-B9D7-4204-BDF8-5B89E806A6BA}"/>
            </c:ext>
          </c:extLst>
        </c:ser>
        <c:dLbls>
          <c:showLegendKey val="0"/>
          <c:showVal val="0"/>
          <c:showCatName val="0"/>
          <c:showSerName val="0"/>
          <c:showPercent val="0"/>
          <c:showBubbleSize val="0"/>
        </c:dLbls>
        <c:gapWidth val="100"/>
        <c:axId val="295148464"/>
        <c:axId val="295148856"/>
      </c:barChart>
      <c:catAx>
        <c:axId val="29514846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sr-Latn-RS"/>
          </a:p>
        </c:txPr>
        <c:crossAx val="295148856"/>
        <c:crosses val="autoZero"/>
        <c:auto val="1"/>
        <c:lblAlgn val="ctr"/>
        <c:lblOffset val="100"/>
        <c:noMultiLvlLbl val="0"/>
      </c:catAx>
      <c:valAx>
        <c:axId val="295148856"/>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sr-Latn-RS"/>
          </a:p>
        </c:txPr>
        <c:crossAx val="295148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bg1"/>
                </a:solidFill>
                <a:latin typeface="+mn-lt"/>
                <a:ea typeface="+mn-ea"/>
                <a:cs typeface="+mn-cs"/>
              </a:defRPr>
            </a:pPr>
            <a:r>
              <a:rPr lang="sr-Latn-RS"/>
              <a:t>Krizni štab mi uliva poverenje</a:t>
            </a:r>
          </a:p>
        </c:rich>
      </c:tx>
      <c:layout>
        <c:manualLayout>
          <c:xMode val="edge"/>
          <c:yMode val="edge"/>
          <c:x val="0.15989821908003066"/>
          <c:y val="2.9783112632731368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bg1"/>
              </a:solidFill>
              <a:latin typeface="+mn-lt"/>
              <a:ea typeface="+mn-ea"/>
              <a:cs typeface="+mn-cs"/>
            </a:defRPr>
          </a:pPr>
          <a:endParaRPr lang="sr-Latn-RS"/>
        </a:p>
      </c:txPr>
    </c:title>
    <c:autoTitleDeleted val="0"/>
    <c:plotArea>
      <c:layout/>
      <c:barChart>
        <c:barDir val="col"/>
        <c:grouping val="clustered"/>
        <c:varyColors val="0"/>
        <c:ser>
          <c:idx val="0"/>
          <c:order val="0"/>
          <c:tx>
            <c:strRef>
              <c:f>Sheet4!$A$2</c:f>
              <c:strCache>
                <c:ptCount val="1"/>
                <c:pt idx="0">
                  <c:v>18- 29</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Sheet4!$B$1:$E$1</c:f>
              <c:strCache>
                <c:ptCount val="4"/>
                <c:pt idx="0">
                  <c:v>Uopšte se ne slažem</c:v>
                </c:pt>
                <c:pt idx="1">
                  <c:v>Uglavnom se ne slažem</c:v>
                </c:pt>
                <c:pt idx="2">
                  <c:v>Uglavnom se slažem</c:v>
                </c:pt>
                <c:pt idx="3">
                  <c:v>Slažem se u potpunosti</c:v>
                </c:pt>
              </c:strCache>
            </c:strRef>
          </c:cat>
          <c:val>
            <c:numRef>
              <c:f>Sheet4!$B$2:$E$2</c:f>
              <c:numCache>
                <c:formatCode>0.0%</c:formatCode>
                <c:ptCount val="4"/>
                <c:pt idx="0">
                  <c:v>0.15600000000000006</c:v>
                </c:pt>
                <c:pt idx="1">
                  <c:v>0.20700000000000005</c:v>
                </c:pt>
                <c:pt idx="2" formatCode="0%">
                  <c:v>0.41000000000000009</c:v>
                </c:pt>
                <c:pt idx="3">
                  <c:v>0.16700000000000001</c:v>
                </c:pt>
              </c:numCache>
            </c:numRef>
          </c:val>
          <c:extLst xmlns:c16r2="http://schemas.microsoft.com/office/drawing/2015/06/chart">
            <c:ext xmlns:c16="http://schemas.microsoft.com/office/drawing/2014/chart" uri="{C3380CC4-5D6E-409C-BE32-E72D297353CC}">
              <c16:uniqueId val="{00000000-D649-485E-89C3-241CA942CFDA}"/>
            </c:ext>
          </c:extLst>
        </c:ser>
        <c:ser>
          <c:idx val="1"/>
          <c:order val="1"/>
          <c:tx>
            <c:strRef>
              <c:f>Sheet4!$A$3</c:f>
              <c:strCache>
                <c:ptCount val="1"/>
                <c:pt idx="0">
                  <c:v>30 - 39</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Sheet4!$B$1:$E$1</c:f>
              <c:strCache>
                <c:ptCount val="4"/>
                <c:pt idx="0">
                  <c:v>Uopšte se ne slažem</c:v>
                </c:pt>
                <c:pt idx="1">
                  <c:v>Uglavnom se ne slažem</c:v>
                </c:pt>
                <c:pt idx="2">
                  <c:v>Uglavnom se slažem</c:v>
                </c:pt>
                <c:pt idx="3">
                  <c:v>Slažem se u potpunosti</c:v>
                </c:pt>
              </c:strCache>
            </c:strRef>
          </c:cat>
          <c:val>
            <c:numRef>
              <c:f>Sheet4!$B$3:$E$3</c:f>
              <c:numCache>
                <c:formatCode>0.0%</c:formatCode>
                <c:ptCount val="4"/>
                <c:pt idx="0">
                  <c:v>0.20900000000000005</c:v>
                </c:pt>
                <c:pt idx="1">
                  <c:v>0.17600000000000005</c:v>
                </c:pt>
                <c:pt idx="2">
                  <c:v>0.36300000000000016</c:v>
                </c:pt>
                <c:pt idx="3">
                  <c:v>0.17600000000000005</c:v>
                </c:pt>
              </c:numCache>
            </c:numRef>
          </c:val>
          <c:extLst xmlns:c16r2="http://schemas.microsoft.com/office/drawing/2015/06/chart">
            <c:ext xmlns:c16="http://schemas.microsoft.com/office/drawing/2014/chart" uri="{C3380CC4-5D6E-409C-BE32-E72D297353CC}">
              <c16:uniqueId val="{00000001-D649-485E-89C3-241CA942CFDA}"/>
            </c:ext>
          </c:extLst>
        </c:ser>
        <c:ser>
          <c:idx val="2"/>
          <c:order val="2"/>
          <c:tx>
            <c:strRef>
              <c:f>Sheet4!$A$4</c:f>
              <c:strCache>
                <c:ptCount val="1"/>
                <c:pt idx="0">
                  <c:v>40 - 49</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Sheet4!$B$1:$E$1</c:f>
              <c:strCache>
                <c:ptCount val="4"/>
                <c:pt idx="0">
                  <c:v>Uopšte se ne slažem</c:v>
                </c:pt>
                <c:pt idx="1">
                  <c:v>Uglavnom se ne slažem</c:v>
                </c:pt>
                <c:pt idx="2">
                  <c:v>Uglavnom se slažem</c:v>
                </c:pt>
                <c:pt idx="3">
                  <c:v>Slažem se u potpunosti</c:v>
                </c:pt>
              </c:strCache>
            </c:strRef>
          </c:cat>
          <c:val>
            <c:numRef>
              <c:f>Sheet4!$B$4:$E$4</c:f>
              <c:numCache>
                <c:formatCode>0.0%</c:formatCode>
                <c:ptCount val="4"/>
                <c:pt idx="0">
                  <c:v>0.128</c:v>
                </c:pt>
                <c:pt idx="1">
                  <c:v>0.17900000000000005</c:v>
                </c:pt>
                <c:pt idx="2">
                  <c:v>0.43600000000000011</c:v>
                </c:pt>
                <c:pt idx="3">
                  <c:v>0.23100000000000001</c:v>
                </c:pt>
              </c:numCache>
            </c:numRef>
          </c:val>
          <c:extLst xmlns:c16r2="http://schemas.microsoft.com/office/drawing/2015/06/chart">
            <c:ext xmlns:c16="http://schemas.microsoft.com/office/drawing/2014/chart" uri="{C3380CC4-5D6E-409C-BE32-E72D297353CC}">
              <c16:uniqueId val="{00000002-D649-485E-89C3-241CA942CFDA}"/>
            </c:ext>
          </c:extLst>
        </c:ser>
        <c:ser>
          <c:idx val="3"/>
          <c:order val="3"/>
          <c:tx>
            <c:strRef>
              <c:f>Sheet4!$A$5</c:f>
              <c:strCache>
                <c:ptCount val="1"/>
                <c:pt idx="0">
                  <c:v>50 - 64</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Sheet4!$B$1:$E$1</c:f>
              <c:strCache>
                <c:ptCount val="4"/>
                <c:pt idx="0">
                  <c:v>Uopšte se ne slažem</c:v>
                </c:pt>
                <c:pt idx="1">
                  <c:v>Uglavnom se ne slažem</c:v>
                </c:pt>
                <c:pt idx="2">
                  <c:v>Uglavnom se slažem</c:v>
                </c:pt>
                <c:pt idx="3">
                  <c:v>Slažem se u potpunosti</c:v>
                </c:pt>
              </c:strCache>
            </c:strRef>
          </c:cat>
          <c:val>
            <c:numRef>
              <c:f>Sheet4!$B$5:$E$5</c:f>
              <c:numCache>
                <c:formatCode>0.0%</c:formatCode>
                <c:ptCount val="4"/>
                <c:pt idx="0">
                  <c:v>0.14300000000000004</c:v>
                </c:pt>
                <c:pt idx="1">
                  <c:v>0.17900000000000005</c:v>
                </c:pt>
                <c:pt idx="2" formatCode="0%">
                  <c:v>0.4200000000000001</c:v>
                </c:pt>
                <c:pt idx="3" formatCode="0%">
                  <c:v>0.25</c:v>
                </c:pt>
              </c:numCache>
            </c:numRef>
          </c:val>
          <c:extLst xmlns:c16r2="http://schemas.microsoft.com/office/drawing/2015/06/chart">
            <c:ext xmlns:c16="http://schemas.microsoft.com/office/drawing/2014/chart" uri="{C3380CC4-5D6E-409C-BE32-E72D297353CC}">
              <c16:uniqueId val="{00000003-D649-485E-89C3-241CA942CFDA}"/>
            </c:ext>
          </c:extLst>
        </c:ser>
        <c:ser>
          <c:idx val="4"/>
          <c:order val="4"/>
          <c:tx>
            <c:strRef>
              <c:f>Sheet4!$A$6</c:f>
              <c:strCache>
                <c:ptCount val="1"/>
                <c:pt idx="0">
                  <c:v>65+</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Sheet4!$B$1:$E$1</c:f>
              <c:strCache>
                <c:ptCount val="4"/>
                <c:pt idx="0">
                  <c:v>Uopšte se ne slažem</c:v>
                </c:pt>
                <c:pt idx="1">
                  <c:v>Uglavnom se ne slažem</c:v>
                </c:pt>
                <c:pt idx="2">
                  <c:v>Uglavnom se slažem</c:v>
                </c:pt>
                <c:pt idx="3">
                  <c:v>Slažem se u potpunosti</c:v>
                </c:pt>
              </c:strCache>
            </c:strRef>
          </c:cat>
          <c:val>
            <c:numRef>
              <c:f>Sheet4!$B$6:$E$6</c:f>
              <c:numCache>
                <c:formatCode>0.0%</c:formatCode>
                <c:ptCount val="4"/>
                <c:pt idx="0">
                  <c:v>0.11799999999999998</c:v>
                </c:pt>
                <c:pt idx="1">
                  <c:v>0.17600000000000007</c:v>
                </c:pt>
                <c:pt idx="2">
                  <c:v>0.17600000000000005</c:v>
                </c:pt>
                <c:pt idx="3">
                  <c:v>0.52900000000000003</c:v>
                </c:pt>
              </c:numCache>
            </c:numRef>
          </c:val>
          <c:extLst xmlns:c16r2="http://schemas.microsoft.com/office/drawing/2015/06/chart">
            <c:ext xmlns:c16="http://schemas.microsoft.com/office/drawing/2014/chart" uri="{C3380CC4-5D6E-409C-BE32-E72D297353CC}">
              <c16:uniqueId val="{00000004-D649-485E-89C3-241CA942CFDA}"/>
            </c:ext>
          </c:extLst>
        </c:ser>
        <c:dLbls>
          <c:showLegendKey val="0"/>
          <c:showVal val="1"/>
          <c:showCatName val="0"/>
          <c:showSerName val="0"/>
          <c:showPercent val="0"/>
          <c:showBubbleSize val="0"/>
        </c:dLbls>
        <c:gapWidth val="444"/>
        <c:overlap val="-90"/>
        <c:axId val="295152776"/>
        <c:axId val="295149248"/>
      </c:barChart>
      <c:catAx>
        <c:axId val="295152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bg1"/>
                </a:solidFill>
                <a:latin typeface="+mn-lt"/>
                <a:ea typeface="+mn-ea"/>
                <a:cs typeface="+mn-cs"/>
              </a:defRPr>
            </a:pPr>
            <a:endParaRPr lang="sr-Latn-RS"/>
          </a:p>
        </c:txPr>
        <c:crossAx val="295149248"/>
        <c:crosses val="autoZero"/>
        <c:auto val="1"/>
        <c:lblAlgn val="ctr"/>
        <c:lblOffset val="100"/>
        <c:noMultiLvlLbl val="0"/>
      </c:catAx>
      <c:valAx>
        <c:axId val="295149248"/>
        <c:scaling>
          <c:orientation val="minMax"/>
        </c:scaling>
        <c:delete val="1"/>
        <c:axPos val="l"/>
        <c:numFmt formatCode="0%" sourceLinked="0"/>
        <c:majorTickMark val="none"/>
        <c:minorTickMark val="none"/>
        <c:tickLblPos val="none"/>
        <c:crossAx val="29515277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r-Latn-RS"/>
        </a:p>
      </c:txPr>
    </c:legend>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20" normalizeH="0" baseline="0">
                <a:solidFill>
                  <a:schemeClr val="bg1"/>
                </a:solidFill>
                <a:latin typeface="+mn-lt"/>
                <a:ea typeface="+mn-ea"/>
                <a:cs typeface="+mn-cs"/>
              </a:defRPr>
            </a:pPr>
            <a:r>
              <a:rPr lang="sr-Latn-RS" sz="2200" dirty="0"/>
              <a:t>Političari koji donose važne odluke </a:t>
            </a:r>
            <a:r>
              <a:rPr lang="sr-Latn-RS" sz="2200" dirty="0" smtClean="0"/>
              <a:t>u vezi sa pandemijom </a:t>
            </a:r>
            <a:r>
              <a:rPr lang="sr-Latn-RS" sz="2200" dirty="0"/>
              <a:t>mi ulivaju poverenje</a:t>
            </a:r>
            <a:endParaRPr lang="en-US" sz="2200" dirty="0"/>
          </a:p>
        </c:rich>
      </c:tx>
      <c:layout>
        <c:manualLayout>
          <c:xMode val="edge"/>
          <c:yMode val="edge"/>
          <c:x val="0.20914107377472962"/>
          <c:y val="1.6452773332766744E-3"/>
        </c:manualLayout>
      </c:layout>
      <c:overlay val="0"/>
      <c:spPr>
        <a:noFill/>
        <a:ln>
          <a:noFill/>
        </a:ln>
        <a:effectLst/>
      </c:spPr>
      <c:txPr>
        <a:bodyPr rot="0" spcFirstLastPara="1" vertOverflow="ellipsis" vert="horz" wrap="square" anchor="ctr" anchorCtr="1"/>
        <a:lstStyle/>
        <a:p>
          <a:pPr>
            <a:defRPr sz="2200" b="1" i="0" u="none" strike="noStrike" kern="1200" cap="all" spc="120" normalizeH="0" baseline="0">
              <a:solidFill>
                <a:schemeClr val="bg1"/>
              </a:solidFill>
              <a:latin typeface="+mn-lt"/>
              <a:ea typeface="+mn-ea"/>
              <a:cs typeface="+mn-cs"/>
            </a:defRPr>
          </a:pPr>
          <a:endParaRPr lang="sr-Latn-RS"/>
        </a:p>
      </c:txPr>
    </c:title>
    <c:autoTitleDeleted val="0"/>
    <c:plotArea>
      <c:layout/>
      <c:barChart>
        <c:barDir val="col"/>
        <c:grouping val="clustered"/>
        <c:varyColors val="0"/>
        <c:ser>
          <c:idx val="0"/>
          <c:order val="0"/>
          <c:tx>
            <c:strRef>
              <c:f>'Pitanje 18.4 i 18.5'!$B$42</c:f>
              <c:strCache>
                <c:ptCount val="1"/>
                <c:pt idx="0">
                  <c:v>%</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18.4 i 18.5'!$A$43:$A$47</c:f>
              <c:strCache>
                <c:ptCount val="5"/>
                <c:pt idx="0">
                  <c:v>Uopšte se ne slažem</c:v>
                </c:pt>
                <c:pt idx="1">
                  <c:v>Uglavnom se ne slažem</c:v>
                </c:pt>
                <c:pt idx="2">
                  <c:v>Uglavnom se slažem</c:v>
                </c:pt>
                <c:pt idx="3">
                  <c:v>Slažem se u potpunosti</c:v>
                </c:pt>
                <c:pt idx="4">
                  <c:v>Nemam stav</c:v>
                </c:pt>
              </c:strCache>
            </c:strRef>
          </c:cat>
          <c:val>
            <c:numRef>
              <c:f>'Pitanje 18.4 i 18.5'!$B$43:$B$47</c:f>
              <c:numCache>
                <c:formatCode>0.0%</c:formatCode>
                <c:ptCount val="5"/>
                <c:pt idx="0">
                  <c:v>0.44900000000000001</c:v>
                </c:pt>
                <c:pt idx="1">
                  <c:v>0.22700000000000001</c:v>
                </c:pt>
                <c:pt idx="2">
                  <c:v>0.18800000000000006</c:v>
                </c:pt>
                <c:pt idx="3">
                  <c:v>7.0999999999999994E-2</c:v>
                </c:pt>
                <c:pt idx="4">
                  <c:v>6.5000000000000002E-2</c:v>
                </c:pt>
              </c:numCache>
            </c:numRef>
          </c:val>
          <c:extLst xmlns:c16r2="http://schemas.microsoft.com/office/drawing/2015/06/chart">
            <c:ext xmlns:c16="http://schemas.microsoft.com/office/drawing/2014/chart" uri="{C3380CC4-5D6E-409C-BE32-E72D297353CC}">
              <c16:uniqueId val="{00000000-CE06-4B39-87CE-398C7A7A480C}"/>
            </c:ext>
          </c:extLst>
        </c:ser>
        <c:dLbls>
          <c:showLegendKey val="0"/>
          <c:showVal val="1"/>
          <c:showCatName val="0"/>
          <c:showSerName val="0"/>
          <c:showPercent val="0"/>
          <c:showBubbleSize val="0"/>
        </c:dLbls>
        <c:gapWidth val="444"/>
        <c:overlap val="-90"/>
        <c:axId val="295153168"/>
        <c:axId val="295150816"/>
      </c:barChart>
      <c:catAx>
        <c:axId val="295153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bg1"/>
                </a:solidFill>
                <a:latin typeface="+mn-lt"/>
                <a:ea typeface="+mn-ea"/>
                <a:cs typeface="+mn-cs"/>
              </a:defRPr>
            </a:pPr>
            <a:endParaRPr lang="sr-Latn-RS"/>
          </a:p>
        </c:txPr>
        <c:crossAx val="295150816"/>
        <c:crosses val="autoZero"/>
        <c:auto val="1"/>
        <c:lblAlgn val="ctr"/>
        <c:lblOffset val="100"/>
        <c:noMultiLvlLbl val="0"/>
      </c:catAx>
      <c:valAx>
        <c:axId val="295150816"/>
        <c:scaling>
          <c:orientation val="minMax"/>
        </c:scaling>
        <c:delete val="1"/>
        <c:axPos val="l"/>
        <c:numFmt formatCode="0%" sourceLinked="0"/>
        <c:majorTickMark val="none"/>
        <c:minorTickMark val="none"/>
        <c:tickLblPos val="none"/>
        <c:crossAx val="29515316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bg1"/>
              </a:solidFill>
              <a:latin typeface="+mn-lt"/>
              <a:ea typeface="+mn-ea"/>
              <a:cs typeface="+mn-cs"/>
            </a:defRPr>
          </a:pPr>
          <a:endParaRPr lang="sr-Latn-RS"/>
        </a:p>
      </c:txPr>
    </c:title>
    <c:autoTitleDeleted val="0"/>
    <c:plotArea>
      <c:layout/>
      <c:pieChart>
        <c:varyColors val="1"/>
        <c:ser>
          <c:idx val="0"/>
          <c:order val="0"/>
          <c:tx>
            <c:strRef>
              <c:f>Sheet1!$B$1</c:f>
              <c:strCache>
                <c:ptCount val="1"/>
                <c:pt idx="0">
                  <c:v>Izvor informisanja</c:v>
                </c:pt>
              </c:strCache>
            </c:strRef>
          </c:tx>
          <c:dPt>
            <c:idx val="0"/>
            <c:bubble3D val="0"/>
            <c:spPr>
              <a:solidFill>
                <a:schemeClr val="accent2">
                  <a:shade val="58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0193-4C93-812C-496FF7673160}"/>
              </c:ext>
            </c:extLst>
          </c:dPt>
          <c:dPt>
            <c:idx val="1"/>
            <c:bubble3D val="0"/>
            <c:spPr>
              <a:solidFill>
                <a:schemeClr val="accent2">
                  <a:shade val="86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0193-4C93-812C-496FF7673160}"/>
              </c:ext>
            </c:extLst>
          </c:dPt>
          <c:dPt>
            <c:idx val="2"/>
            <c:bubble3D val="0"/>
            <c:spPr>
              <a:solidFill>
                <a:schemeClr val="accent2">
                  <a:tint val="86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0193-4C93-812C-496FF7673160}"/>
              </c:ext>
            </c:extLst>
          </c:dPt>
          <c:dPt>
            <c:idx val="3"/>
            <c:bubble3D val="0"/>
            <c:spPr>
              <a:solidFill>
                <a:schemeClr val="accent2">
                  <a:tint val="58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0193-4C93-812C-496FF7673160}"/>
              </c:ext>
            </c:extLst>
          </c:dPt>
          <c:dLbls>
            <c:dLbl>
              <c:idx val="0"/>
              <c:layout/>
              <c:tx>
                <c:rich>
                  <a:bodyPr/>
                  <a:lstStyle/>
                  <a:p>
                    <a:fld id="{79A19661-4DD5-4BD4-8E3B-FCE8C3B7CD77}" type="VALUE">
                      <a:rPr lang="en-US" smtClean="0"/>
                      <a:pPr/>
                      <a:t>[VALUE]</a:t>
                    </a:fld>
                    <a:r>
                      <a:rPr lang="en-US" smtClean="0"/>
                      <a:t>%</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B6ED7572-892F-46F1-A3F3-BFC6869FBAD2}" type="VALUE">
                      <a:rPr lang="en-US" smtClean="0"/>
                      <a:pPr/>
                      <a:t>[VALUE]</a:t>
                    </a:fld>
                    <a:r>
                      <a:rPr lang="en-US" smtClean="0"/>
                      <a:t>%</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B4BAEE06-D1D5-4F03-B0FB-C686BC36F4FB}" type="VALUE">
                      <a:rPr lang="en-US" smtClean="0"/>
                      <a:pPr/>
                      <a:t>[VALUE]</a:t>
                    </a:fld>
                    <a:r>
                      <a:rPr lang="en-US" smtClean="0"/>
                      <a:t>%</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0.12418320451990561"/>
                  <c:y val="0.11563966037457954"/>
                </c:manualLayout>
              </c:layout>
              <c:tx>
                <c:rich>
                  <a:bodyPr/>
                  <a:lstStyle/>
                  <a:p>
                    <a:r>
                      <a:rPr lang="en-US" dirty="0" smtClean="0"/>
                      <a:t>24.2%</a:t>
                    </a:r>
                    <a:endParaRPr lang="en-US" dirty="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193-4C93-812C-496FF7673160}"/>
                </c:ext>
                <c:ext xmlns:c15="http://schemas.microsoft.com/office/drawing/2012/chart" uri="{CE6537A1-D6FC-4f65-9D91-7224C49458BB}">
                  <c15:layout>
                    <c:manualLayout>
                      <c:w val="0.12366151679083068"/>
                      <c:h val="8.1604383682131174E-2"/>
                    </c:manualLayout>
                  </c15:layout>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sr-Latn-R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Internet portali i novine</c:v>
                </c:pt>
                <c:pt idx="1">
                  <c:v>Radio i štampa</c:v>
                </c:pt>
                <c:pt idx="2">
                  <c:v>Društvene mreže</c:v>
                </c:pt>
                <c:pt idx="3">
                  <c:v>TV</c:v>
                </c:pt>
              </c:strCache>
            </c:strRef>
          </c:cat>
          <c:val>
            <c:numRef>
              <c:f>Sheet1!$B$2:$B$5</c:f>
              <c:numCache>
                <c:formatCode>General</c:formatCode>
                <c:ptCount val="4"/>
                <c:pt idx="0">
                  <c:v>47.8</c:v>
                </c:pt>
                <c:pt idx="1">
                  <c:v>1</c:v>
                </c:pt>
                <c:pt idx="2">
                  <c:v>27</c:v>
                </c:pt>
                <c:pt idx="3">
                  <c:v>24.3</c:v>
                </c:pt>
              </c:numCache>
            </c:numRef>
          </c:val>
          <c:extLst xmlns:c16r2="http://schemas.microsoft.com/office/drawing/2015/06/chart">
            <c:ext xmlns:c16="http://schemas.microsoft.com/office/drawing/2014/chart" uri="{C3380CC4-5D6E-409C-BE32-E72D297353CC}">
              <c16:uniqueId val="{00000000-A15E-4CCF-907D-EF024E3C0974}"/>
            </c:ext>
          </c:extLst>
        </c:ser>
        <c:dLbls>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11805546749873705"/>
          <c:y val="0.11616617623721508"/>
          <c:w val="0.77184157412090748"/>
          <c:h val="0.10506694699109344"/>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bg1"/>
              </a:solidFill>
              <a:latin typeface="+mn-lt"/>
              <a:ea typeface="+mn-ea"/>
              <a:cs typeface="+mn-cs"/>
            </a:defRPr>
          </a:pPr>
          <a:endParaRPr lang="sr-Latn-RS"/>
        </a:p>
      </c:txPr>
    </c:legend>
    <c:plotVisOnly val="1"/>
    <c:dispBlanksAs val="zero"/>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00" b="1" i="0" u="none" strike="noStrike" kern="1200" spc="0" baseline="0">
                <a:solidFill>
                  <a:schemeClr val="bg1"/>
                </a:solidFill>
                <a:latin typeface="+mn-lt"/>
                <a:ea typeface="+mn-ea"/>
                <a:cs typeface="+mn-cs"/>
              </a:defRPr>
            </a:pPr>
            <a:r>
              <a:rPr lang="sr-Latn-RS" sz="1900" b="1" dirty="0" smtClean="0"/>
              <a:t>OGRANIČAVANJE</a:t>
            </a:r>
            <a:r>
              <a:rPr lang="sr-Latn-RS" sz="1900" b="1" baseline="0" dirty="0" smtClean="0"/>
              <a:t> SLOBODE KRETANJA JE NEOPHODNA MERA I JA JE PODRŽAVAM</a:t>
            </a:r>
            <a:endParaRPr lang="en-US" sz="1900" b="1" dirty="0"/>
          </a:p>
        </c:rich>
      </c:tx>
      <c:layout>
        <c:manualLayout>
          <c:xMode val="edge"/>
          <c:yMode val="edge"/>
          <c:x val="5.1870539840455705E-2"/>
          <c:y val="1.3091201089352859E-2"/>
        </c:manualLayout>
      </c:layout>
      <c:overlay val="0"/>
      <c:spPr>
        <a:noFill/>
        <a:ln>
          <a:noFill/>
        </a:ln>
        <a:effectLst/>
      </c:spPr>
      <c:txPr>
        <a:bodyPr rot="0" spcFirstLastPara="1" vertOverflow="ellipsis" vert="horz" wrap="square" anchor="ctr" anchorCtr="1"/>
        <a:lstStyle/>
        <a:p>
          <a:pPr>
            <a:defRPr sz="1900" b="1" i="0" u="none" strike="noStrike" kern="1200" spc="0" baseline="0">
              <a:solidFill>
                <a:schemeClr val="bg1"/>
              </a:solidFill>
              <a:latin typeface="+mn-lt"/>
              <a:ea typeface="+mn-ea"/>
              <a:cs typeface="+mn-cs"/>
            </a:defRPr>
          </a:pPr>
          <a:endParaRPr lang="sr-Latn-R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Uopšte se ne slažem</c:v>
                </c:pt>
                <c:pt idx="1">
                  <c:v>Uglavnom se ne slažem</c:v>
                </c:pt>
                <c:pt idx="2">
                  <c:v>Uglavnom se slažem</c:v>
                </c:pt>
                <c:pt idx="3">
                  <c:v>U potpunosti se slažem</c:v>
                </c:pt>
                <c:pt idx="4">
                  <c:v>Ne znam</c:v>
                </c:pt>
              </c:strCache>
            </c:strRef>
          </c:cat>
          <c:val>
            <c:numRef>
              <c:f>Sheet1!$B$2:$B$6</c:f>
              <c:numCache>
                <c:formatCode>0.0%</c:formatCode>
                <c:ptCount val="5"/>
                <c:pt idx="0">
                  <c:v>8.4000000000000047E-2</c:v>
                </c:pt>
                <c:pt idx="1">
                  <c:v>0.113</c:v>
                </c:pt>
                <c:pt idx="2">
                  <c:v>0.30600000000000016</c:v>
                </c:pt>
                <c:pt idx="3">
                  <c:v>0.42400000000000015</c:v>
                </c:pt>
                <c:pt idx="4">
                  <c:v>7.3000000000000009E-2</c:v>
                </c:pt>
              </c:numCache>
            </c:numRef>
          </c:val>
          <c:extLst xmlns:c16r2="http://schemas.microsoft.com/office/drawing/2015/06/chart">
            <c:ext xmlns:c16="http://schemas.microsoft.com/office/drawing/2014/chart" uri="{C3380CC4-5D6E-409C-BE32-E72D297353CC}">
              <c16:uniqueId val="{00000000-B241-4F4E-81B3-13B91345A0BC}"/>
            </c:ext>
          </c:extLst>
        </c:ser>
        <c:dLbls>
          <c:showLegendKey val="0"/>
          <c:showVal val="0"/>
          <c:showCatName val="0"/>
          <c:showSerName val="0"/>
          <c:showPercent val="0"/>
          <c:showBubbleSize val="0"/>
        </c:dLbls>
        <c:gapWidth val="219"/>
        <c:overlap val="-27"/>
        <c:axId val="295153560"/>
        <c:axId val="292801712"/>
      </c:barChart>
      <c:catAx>
        <c:axId val="29515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crossAx val="292801712"/>
        <c:crosses val="autoZero"/>
        <c:auto val="1"/>
        <c:lblAlgn val="ctr"/>
        <c:lblOffset val="100"/>
        <c:noMultiLvlLbl val="0"/>
      </c:catAx>
      <c:valAx>
        <c:axId val="292801712"/>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one"/>
        <c:crossAx val="2951535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sr-Latn-RS" smtClean="0"/>
              <a:t>UVOĐENJE VANREDNOG STANJA JE PRAVA ODLUKA</a:t>
            </a:r>
            <a:endParaRPr lang="sr-Latn-RS" dirty="0"/>
          </a:p>
        </c:rich>
      </c:tx>
      <c:layout>
        <c:manualLayout>
          <c:xMode val="edge"/>
          <c:yMode val="edge"/>
          <c:x val="0.17734706238643252"/>
          <c:y val="2.040816326530612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sr-Latn-RS"/>
        </a:p>
      </c:txPr>
    </c:title>
    <c:autoTitleDeleted val="0"/>
    <c:plotArea>
      <c:layout/>
      <c:pieChart>
        <c:varyColors val="1"/>
        <c:ser>
          <c:idx val="0"/>
          <c:order val="0"/>
          <c:tx>
            <c:strRef>
              <c:f>'Pitanje 18.6 i 18.7'!$B$32</c:f>
              <c:strCache>
                <c:ptCount val="1"/>
                <c:pt idx="0">
                  <c:v>Valid Percent</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27E3-4D7F-8F5C-234251DB868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7E3-4D7F-8F5C-234251DB868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7E3-4D7F-8F5C-234251DB868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7E3-4D7F-8F5C-234251DB868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27E3-4D7F-8F5C-234251DB8689}"/>
              </c:ext>
            </c:extLst>
          </c:dPt>
          <c:dLbls>
            <c:dLbl>
              <c:idx val="4"/>
              <c:layout>
                <c:manualLayout>
                  <c:x val="2.1014226032396832E-2"/>
                  <c:y val="1.611227168032568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E3-4D7F-8F5C-234251DB8689}"/>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'Pitanje 18.6 i 18.7'!$A$33:$A$37</c:f>
              <c:strCache>
                <c:ptCount val="5"/>
                <c:pt idx="0">
                  <c:v>Uopšte se ne slažem</c:v>
                </c:pt>
                <c:pt idx="1">
                  <c:v>Uglavnom se ne slažem</c:v>
                </c:pt>
                <c:pt idx="2">
                  <c:v>Uglavnom se slažem</c:v>
                </c:pt>
                <c:pt idx="3">
                  <c:v>Slažem se u potpunosti</c:v>
                </c:pt>
                <c:pt idx="4">
                  <c:v>Nemam stav</c:v>
                </c:pt>
              </c:strCache>
            </c:strRef>
          </c:cat>
          <c:val>
            <c:numRef>
              <c:f>'Pitanje 18.6 i 18.7'!$B$33:$B$37</c:f>
              <c:numCache>
                <c:formatCode>0.0%</c:formatCode>
                <c:ptCount val="5"/>
                <c:pt idx="0" formatCode="0%">
                  <c:v>0.08</c:v>
                </c:pt>
                <c:pt idx="1">
                  <c:v>0.10299999999999999</c:v>
                </c:pt>
                <c:pt idx="2">
                  <c:v>0.29299999999999998</c:v>
                </c:pt>
                <c:pt idx="3">
                  <c:v>0.44900000000000001</c:v>
                </c:pt>
                <c:pt idx="4">
                  <c:v>7.5999999999999998E-2</c:v>
                </c:pt>
              </c:numCache>
            </c:numRef>
          </c:val>
          <c:extLst xmlns:c16r2="http://schemas.microsoft.com/office/drawing/2015/06/chart">
            <c:ext xmlns:c16="http://schemas.microsoft.com/office/drawing/2014/chart" uri="{C3380CC4-5D6E-409C-BE32-E72D297353CC}">
              <c16:uniqueId val="{00000000-7F0E-42AB-B39F-029FE11F5BD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legend>
    <c:plotVisOnly val="1"/>
    <c:dispBlanksAs val="zero"/>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sr-Latn-RS" smtClean="0">
                <a:solidFill>
                  <a:schemeClr val="tx1"/>
                </a:solidFill>
              </a:rPr>
              <a:t>Odluka da vikendom bude 24 časona izolacija je ispravna i podržavam je</a:t>
            </a:r>
            <a:endParaRPr lang="en-US">
              <a:solidFill>
                <a:schemeClr val="tx1"/>
              </a:solidFill>
            </a:endParaRPr>
          </a:p>
        </c:rich>
      </c:tx>
      <c:layout>
        <c:manualLayout>
          <c:xMode val="edge"/>
          <c:yMode val="edge"/>
          <c:x val="9.093235204895872E-2"/>
          <c:y val="3.7037151682820998E-2"/>
        </c:manualLayout>
      </c:layout>
      <c:overlay val="0"/>
      <c:spPr>
        <a:solidFill>
          <a:srgbClr val="002060"/>
        </a:solid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sr-Latn-RS"/>
        </a:p>
      </c:txPr>
    </c:title>
    <c:autoTitleDeleted val="0"/>
    <c:plotArea>
      <c:layout/>
      <c:pieChart>
        <c:varyColors val="1"/>
        <c:ser>
          <c:idx val="0"/>
          <c:order val="0"/>
          <c:tx>
            <c:strRef>
              <c:f>'Pitanje 18.8 i 18.9'!$B$30</c:f>
              <c:strCache>
                <c:ptCount val="1"/>
                <c:pt idx="0">
                  <c:v>Valid percent</c:v>
                </c:pt>
              </c:strCache>
            </c:strRef>
          </c:tx>
          <c:spPr>
            <a:scene3d>
              <a:camera prst="orthographicFront"/>
              <a:lightRig rig="threePt" dir="t"/>
            </a:scene3d>
            <a:sp3d>
              <a:bevelT w="165100" prst="coolSlant"/>
              <a:bevelB prst="angle"/>
            </a:sp3d>
          </c:spPr>
          <c:dPt>
            <c:idx val="0"/>
            <c:bubble3D val="0"/>
            <c:spPr>
              <a:gradFill rotWithShape="1">
                <a:gsLst>
                  <a:gs pos="0">
                    <a:schemeClr val="accent1">
                      <a:tint val="94000"/>
                      <a:satMod val="105000"/>
                      <a:lumMod val="102000"/>
                    </a:schemeClr>
                  </a:gs>
                  <a:gs pos="100000">
                    <a:schemeClr val="accent1">
                      <a:shade val="74000"/>
                      <a:satMod val="128000"/>
                      <a:lumMod val="100000"/>
                    </a:schemeClr>
                  </a:gs>
                </a:gsLst>
                <a:lin ang="5400000" scaled="0"/>
              </a:gradFill>
              <a:ln>
                <a:noFill/>
              </a:ln>
              <a:effectLst/>
              <a:scene3d>
                <a:camera prst="orthographicFront"/>
                <a:lightRig rig="threePt" dir="t"/>
              </a:scene3d>
              <a:sp3d>
                <a:bevelT w="165100" prst="coolSlant"/>
                <a:bevelB prst="angle"/>
              </a:sp3d>
            </c:spPr>
            <c:extLst xmlns:c16r2="http://schemas.microsoft.com/office/drawing/2015/06/chart">
              <c:ext xmlns:c16="http://schemas.microsoft.com/office/drawing/2014/chart" uri="{C3380CC4-5D6E-409C-BE32-E72D297353CC}">
                <c16:uniqueId val="{00000001-1BF8-4A3B-B3B8-981BB010FDA3}"/>
              </c:ext>
            </c:extLst>
          </c:dPt>
          <c:dPt>
            <c:idx val="1"/>
            <c:bubble3D val="0"/>
            <c:spPr>
              <a:gradFill rotWithShape="1">
                <a:gsLst>
                  <a:gs pos="0">
                    <a:schemeClr val="accent2">
                      <a:tint val="94000"/>
                      <a:satMod val="105000"/>
                      <a:lumMod val="102000"/>
                    </a:schemeClr>
                  </a:gs>
                  <a:gs pos="100000">
                    <a:schemeClr val="accent2">
                      <a:shade val="74000"/>
                      <a:satMod val="128000"/>
                      <a:lumMod val="100000"/>
                    </a:schemeClr>
                  </a:gs>
                </a:gsLst>
                <a:lin ang="5400000" scaled="0"/>
              </a:gradFill>
              <a:ln>
                <a:noFill/>
              </a:ln>
              <a:effectLst/>
              <a:scene3d>
                <a:camera prst="orthographicFront"/>
                <a:lightRig rig="threePt" dir="t"/>
              </a:scene3d>
              <a:sp3d>
                <a:bevelT w="165100" prst="coolSlant"/>
                <a:bevelB prst="angle"/>
              </a:sp3d>
            </c:spPr>
            <c:extLst xmlns:c16r2="http://schemas.microsoft.com/office/drawing/2015/06/chart">
              <c:ext xmlns:c16="http://schemas.microsoft.com/office/drawing/2014/chart" uri="{C3380CC4-5D6E-409C-BE32-E72D297353CC}">
                <c16:uniqueId val="{00000003-1BF8-4A3B-B3B8-981BB010FDA3}"/>
              </c:ext>
            </c:extLst>
          </c:dPt>
          <c:dPt>
            <c:idx val="2"/>
            <c:bubble3D val="0"/>
            <c:spPr>
              <a:gradFill rotWithShape="1">
                <a:gsLst>
                  <a:gs pos="0">
                    <a:schemeClr val="accent3">
                      <a:tint val="94000"/>
                      <a:satMod val="105000"/>
                      <a:lumMod val="102000"/>
                    </a:schemeClr>
                  </a:gs>
                  <a:gs pos="100000">
                    <a:schemeClr val="accent3">
                      <a:shade val="74000"/>
                      <a:satMod val="128000"/>
                      <a:lumMod val="100000"/>
                    </a:schemeClr>
                  </a:gs>
                </a:gsLst>
                <a:lin ang="5400000" scaled="0"/>
              </a:gradFill>
              <a:ln>
                <a:noFill/>
              </a:ln>
              <a:effectLst/>
              <a:scene3d>
                <a:camera prst="orthographicFront"/>
                <a:lightRig rig="threePt" dir="t"/>
              </a:scene3d>
              <a:sp3d>
                <a:bevelT w="165100" prst="coolSlant"/>
                <a:bevelB prst="angle"/>
              </a:sp3d>
            </c:spPr>
            <c:extLst xmlns:c16r2="http://schemas.microsoft.com/office/drawing/2015/06/chart">
              <c:ext xmlns:c16="http://schemas.microsoft.com/office/drawing/2014/chart" uri="{C3380CC4-5D6E-409C-BE32-E72D297353CC}">
                <c16:uniqueId val="{00000005-1BF8-4A3B-B3B8-981BB010FDA3}"/>
              </c:ext>
            </c:extLst>
          </c:dPt>
          <c:dPt>
            <c:idx val="3"/>
            <c:bubble3D val="0"/>
            <c:spPr>
              <a:gradFill rotWithShape="1">
                <a:gsLst>
                  <a:gs pos="0">
                    <a:schemeClr val="accent4">
                      <a:tint val="94000"/>
                      <a:satMod val="105000"/>
                      <a:lumMod val="102000"/>
                    </a:schemeClr>
                  </a:gs>
                  <a:gs pos="100000">
                    <a:schemeClr val="accent4">
                      <a:shade val="74000"/>
                      <a:satMod val="128000"/>
                      <a:lumMod val="100000"/>
                    </a:schemeClr>
                  </a:gs>
                </a:gsLst>
                <a:lin ang="5400000" scaled="0"/>
              </a:gradFill>
              <a:ln>
                <a:noFill/>
              </a:ln>
              <a:effectLst/>
              <a:scene3d>
                <a:camera prst="orthographicFront"/>
                <a:lightRig rig="threePt" dir="t"/>
              </a:scene3d>
              <a:sp3d>
                <a:bevelT w="165100" prst="coolSlant"/>
                <a:bevelB prst="angle"/>
              </a:sp3d>
            </c:spPr>
            <c:extLst xmlns:c16r2="http://schemas.microsoft.com/office/drawing/2015/06/chart">
              <c:ext xmlns:c16="http://schemas.microsoft.com/office/drawing/2014/chart" uri="{C3380CC4-5D6E-409C-BE32-E72D297353CC}">
                <c16:uniqueId val="{00000001-54B2-47F7-ACF6-2855B3FA30E7}"/>
              </c:ext>
            </c:extLst>
          </c:dPt>
          <c:dPt>
            <c:idx val="4"/>
            <c:bubble3D val="0"/>
            <c:spPr>
              <a:gradFill rotWithShape="1">
                <a:gsLst>
                  <a:gs pos="0">
                    <a:schemeClr val="accent5">
                      <a:tint val="94000"/>
                      <a:satMod val="105000"/>
                      <a:lumMod val="102000"/>
                    </a:schemeClr>
                  </a:gs>
                  <a:gs pos="100000">
                    <a:schemeClr val="accent5">
                      <a:shade val="74000"/>
                      <a:satMod val="128000"/>
                      <a:lumMod val="100000"/>
                    </a:schemeClr>
                  </a:gs>
                </a:gsLst>
                <a:lin ang="5400000" scaled="0"/>
              </a:gradFill>
              <a:ln>
                <a:noFill/>
              </a:ln>
              <a:effectLst/>
              <a:scene3d>
                <a:camera prst="orthographicFront"/>
                <a:lightRig rig="threePt" dir="t"/>
              </a:scene3d>
              <a:sp3d>
                <a:bevelT w="165100" prst="coolSlant"/>
                <a:bevelB prst="angle"/>
              </a:sp3d>
            </c:spPr>
            <c:extLst xmlns:c16r2="http://schemas.microsoft.com/office/drawing/2015/06/chart">
              <c:ext xmlns:c16="http://schemas.microsoft.com/office/drawing/2014/chart" uri="{C3380CC4-5D6E-409C-BE32-E72D297353CC}">
                <c16:uniqueId val="{00000002-54B2-47F7-ACF6-2855B3FA30E7}"/>
              </c:ext>
            </c:extLst>
          </c:dPt>
          <c:dLbls>
            <c:dLbl>
              <c:idx val="0"/>
              <c:layout>
                <c:manualLayout>
                  <c:x val="-9.4176042065093696E-2"/>
                  <c:y val="0.1366105670212721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BF8-4A3B-B3B8-981BB010FDA3}"/>
                </c:ext>
                <c:ext xmlns:c15="http://schemas.microsoft.com/office/drawing/2012/chart" uri="{CE6537A1-D6FC-4f65-9D91-7224C49458BB}">
                  <c15:layout/>
                </c:ext>
              </c:extLst>
            </c:dLbl>
            <c:dLbl>
              <c:idx val="4"/>
              <c:layout>
                <c:manualLayout>
                  <c:x val="6.9292217869751246E-2"/>
                  <c:y val="0.11222272594335501"/>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4B2-47F7-ACF6-2855B3FA30E7}"/>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sr-Latn-RS"/>
              </a:p>
            </c:txPr>
            <c:dLblPos val="ct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15:layout/>
              </c:ext>
            </c:extLst>
          </c:dLbls>
          <c:cat>
            <c:strRef>
              <c:f>'Pitanje 18.8 i 18.9'!$A$31:$A$35</c:f>
              <c:strCache>
                <c:ptCount val="5"/>
                <c:pt idx="0">
                  <c:v>Uopšte se ne slažem</c:v>
                </c:pt>
                <c:pt idx="1">
                  <c:v>Uglavnom se ne slažem</c:v>
                </c:pt>
                <c:pt idx="2">
                  <c:v>Uglavnom se slažem</c:v>
                </c:pt>
                <c:pt idx="3">
                  <c:v>Slažem se u potpunosti</c:v>
                </c:pt>
                <c:pt idx="4">
                  <c:v>Nemam stav</c:v>
                </c:pt>
              </c:strCache>
            </c:strRef>
          </c:cat>
          <c:val>
            <c:numRef>
              <c:f>'Pitanje 18.8 i 18.9'!$B$31:$B$35</c:f>
              <c:numCache>
                <c:formatCode>0.0%</c:formatCode>
                <c:ptCount val="5"/>
                <c:pt idx="0">
                  <c:v>0.17900000000000005</c:v>
                </c:pt>
                <c:pt idx="1">
                  <c:v>0.14100000000000001</c:v>
                </c:pt>
                <c:pt idx="2">
                  <c:v>0.22900000000000001</c:v>
                </c:pt>
                <c:pt idx="3">
                  <c:v>0.36400000000000016</c:v>
                </c:pt>
                <c:pt idx="4">
                  <c:v>8.7000000000000022E-2</c:v>
                </c:pt>
              </c:numCache>
            </c:numRef>
          </c:val>
          <c:extLst xmlns:c16r2="http://schemas.microsoft.com/office/drawing/2015/06/chart">
            <c:ext xmlns:c16="http://schemas.microsoft.com/office/drawing/2014/chart" uri="{C3380CC4-5D6E-409C-BE32-E72D297353CC}">
              <c16:uniqueId val="{00000000-54B2-47F7-ACF6-2855B3FA30E7}"/>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overlay val="0"/>
      <c:spPr>
        <a:solidFill>
          <a:srgbClr val="002060"/>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sr-Latn-RS"/>
        </a:p>
      </c:txPr>
    </c:legend>
    <c:plotVisOnly val="1"/>
    <c:dispBlanksAs val="zero"/>
    <c:showDLblsOverMax val="0"/>
  </c:chart>
  <c:spPr>
    <a:noFill/>
    <a:ln>
      <a:noFill/>
    </a:ln>
    <a:effectLst/>
  </c:spPr>
  <c:txPr>
    <a:bodyPr/>
    <a:lstStyle/>
    <a:p>
      <a:pPr>
        <a:defRPr/>
      </a:pPr>
      <a:endParaRPr lang="sr-Latn-R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867873220352379"/>
          <c:y val="5.3676394090719934E-2"/>
          <c:w val="0.57652627758707287"/>
          <c:h val="0.85921666926758222"/>
        </c:manualLayout>
      </c:layout>
      <c:barChart>
        <c:barDir val="bar"/>
        <c:grouping val="clustered"/>
        <c:varyColors val="0"/>
        <c:ser>
          <c:idx val="0"/>
          <c:order val="0"/>
          <c:spPr>
            <a:solidFill>
              <a:srgbClr val="002D86"/>
            </a:solidFill>
          </c:spPr>
          <c:invertIfNegative val="0"/>
          <c:dLbls>
            <c:spPr>
              <a:noFill/>
              <a:ln>
                <a:noFill/>
              </a:ln>
              <a:effectLst/>
            </c:spPr>
            <c:txPr>
              <a:bodyPr/>
              <a:lstStyle/>
              <a:p>
                <a:pPr>
                  <a:defRPr b="1">
                    <a:solidFill>
                      <a:srgbClr val="FFFF00"/>
                    </a:solidFill>
                  </a:defRPr>
                </a:pPr>
                <a:endParaRPr lang="sr-Latn-R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'[Chart in Microsoft Office PowerPoint]Pitanje 18.8 i 18.9'!$A$8:$A$12</c:f>
              <c:strCache>
                <c:ptCount val="5"/>
                <c:pt idx="0">
                  <c:v>Uopšte se ne slažem</c:v>
                </c:pt>
                <c:pt idx="1">
                  <c:v>Uglavnom se ne slažem</c:v>
                </c:pt>
                <c:pt idx="2">
                  <c:v>Uglavnom se slažem</c:v>
                </c:pt>
                <c:pt idx="3">
                  <c:v>Slažem se u potpunosti</c:v>
                </c:pt>
                <c:pt idx="4">
                  <c:v>Nemam stav</c:v>
                </c:pt>
              </c:strCache>
            </c:strRef>
          </c:cat>
          <c:val>
            <c:numRef>
              <c:f>'[Chart in Microsoft Office PowerPoint]Pitanje 18.8 i 18.9'!$B$8:$B$12</c:f>
              <c:numCache>
                <c:formatCode>0.0%</c:formatCode>
                <c:ptCount val="5"/>
                <c:pt idx="0">
                  <c:v>5.5000000000000007E-2</c:v>
                </c:pt>
                <c:pt idx="1">
                  <c:v>0.13700000000000001</c:v>
                </c:pt>
                <c:pt idx="2">
                  <c:v>0.39700000000000008</c:v>
                </c:pt>
                <c:pt idx="3" formatCode="0%">
                  <c:v>0.35000000000000003</c:v>
                </c:pt>
                <c:pt idx="4">
                  <c:v>6.1000000000000006E-2</c:v>
                </c:pt>
              </c:numCache>
            </c:numRef>
          </c:val>
        </c:ser>
        <c:dLbls>
          <c:showLegendKey val="0"/>
          <c:showVal val="0"/>
          <c:showCatName val="0"/>
          <c:showSerName val="0"/>
          <c:showPercent val="0"/>
          <c:showBubbleSize val="0"/>
        </c:dLbls>
        <c:gapWidth val="150"/>
        <c:axId val="298707952"/>
        <c:axId val="298704816"/>
      </c:barChart>
      <c:catAx>
        <c:axId val="298707952"/>
        <c:scaling>
          <c:orientation val="minMax"/>
        </c:scaling>
        <c:delete val="0"/>
        <c:axPos val="l"/>
        <c:numFmt formatCode="General" sourceLinked="0"/>
        <c:majorTickMark val="out"/>
        <c:minorTickMark val="none"/>
        <c:tickLblPos val="nextTo"/>
        <c:spPr>
          <a:solidFill>
            <a:srgbClr val="002D86"/>
          </a:solidFill>
        </c:spPr>
        <c:crossAx val="298704816"/>
        <c:crosses val="autoZero"/>
        <c:auto val="1"/>
        <c:lblAlgn val="ctr"/>
        <c:lblOffset val="100"/>
        <c:noMultiLvlLbl val="0"/>
      </c:catAx>
      <c:valAx>
        <c:axId val="298704816"/>
        <c:scaling>
          <c:orientation val="minMax"/>
        </c:scaling>
        <c:delete val="0"/>
        <c:axPos val="b"/>
        <c:majorGridlines/>
        <c:numFmt formatCode="0%" sourceLinked="0"/>
        <c:majorTickMark val="out"/>
        <c:minorTickMark val="none"/>
        <c:tickLblPos val="nextTo"/>
        <c:crossAx val="298707952"/>
        <c:crosses val="autoZero"/>
        <c:crossBetween val="between"/>
      </c:valAx>
    </c:plotArea>
    <c:plotVisOnly val="1"/>
    <c:dispBlanksAs val="gap"/>
    <c:showDLblsOverMax val="0"/>
  </c:chart>
  <c:txPr>
    <a:bodyPr/>
    <a:lstStyle/>
    <a:p>
      <a:pPr>
        <a:defRPr sz="1800"/>
      </a:pPr>
      <a:endParaRPr lang="sr-Latn-R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062700000000014"/>
          <c:y val="0.30062700000000014"/>
          <c:w val="0.39874700000000002"/>
          <c:h val="0.38624700000000001"/>
        </c:manualLayout>
      </c:layout>
      <c:pieChart>
        <c:varyColors val="0"/>
        <c:ser>
          <c:idx val="0"/>
          <c:order val="0"/>
          <c:tx>
            <c:strRef>
              <c:f>'C:\Users\igor\Downloads\[MPIS-18.2-i-18.11-2.xlsx]Sheet 2'!$C$2</c:f>
              <c:strCache>
                <c:ptCount val="1"/>
                <c:pt idx="0">
                  <c:v>%</c:v>
                </c:pt>
              </c:strCache>
            </c:strRef>
          </c:tx>
          <c:spPr>
            <a:solidFill>
              <a:schemeClr val="accent1"/>
            </a:solidFill>
            <a:ln w="12700" cap="flat">
              <a:noFill/>
              <a:miter lim="400000"/>
            </a:ln>
            <a:effectLst/>
            <a:scene3d>
              <a:camera prst="orthographicFront"/>
              <a:lightRig rig="threePt" dir="t"/>
            </a:scene3d>
            <a:sp3d>
              <a:bevelT prst="angle"/>
            </a:sp3d>
          </c:spPr>
          <c:explosion val="3"/>
          <c:dPt>
            <c:idx val="1"/>
            <c:bubble3D val="0"/>
            <c:spPr>
              <a:solidFill>
                <a:schemeClr val="accent3"/>
              </a:solidFill>
              <a:ln w="12700" cap="flat">
                <a:noFill/>
                <a:miter lim="400000"/>
              </a:ln>
              <a:effectLst/>
              <a:scene3d>
                <a:camera prst="orthographicFront"/>
                <a:lightRig rig="threePt" dir="t"/>
              </a:scene3d>
              <a:sp3d>
                <a:bevelT prst="angle"/>
              </a:sp3d>
            </c:spPr>
            <c:extLst xmlns:c16r2="http://schemas.microsoft.com/office/drawing/2015/06/chart">
              <c:ext xmlns:c16="http://schemas.microsoft.com/office/drawing/2014/chart" uri="{C3380CC4-5D6E-409C-BE32-E72D297353CC}">
                <c16:uniqueId val="{00000002-F3D0-4DAF-86E2-ED723A4F12C3}"/>
              </c:ext>
            </c:extLst>
          </c:dPt>
          <c:dPt>
            <c:idx val="2"/>
            <c:bubble3D val="0"/>
            <c:spPr>
              <a:solidFill>
                <a:srgbClr val="F7BA01"/>
              </a:solidFill>
              <a:ln w="12700" cap="flat">
                <a:noFill/>
                <a:miter lim="400000"/>
              </a:ln>
              <a:effectLst/>
              <a:scene3d>
                <a:camera prst="orthographicFront"/>
                <a:lightRig rig="threePt" dir="t"/>
              </a:scene3d>
              <a:sp3d>
                <a:bevelT prst="angle"/>
              </a:sp3d>
            </c:spPr>
            <c:extLst xmlns:c16r2="http://schemas.microsoft.com/office/drawing/2015/06/chart">
              <c:ext xmlns:c16="http://schemas.microsoft.com/office/drawing/2014/chart" uri="{C3380CC4-5D6E-409C-BE32-E72D297353CC}">
                <c16:uniqueId val="{00000004-F3D0-4DAF-86E2-ED723A4F12C3}"/>
              </c:ext>
            </c:extLst>
          </c:dPt>
          <c:dPt>
            <c:idx val="3"/>
            <c:bubble3D val="0"/>
            <c:spPr>
              <a:solidFill>
                <a:srgbClr val="FF2600"/>
              </a:solidFill>
              <a:ln w="12700" cap="flat">
                <a:noFill/>
                <a:miter lim="400000"/>
              </a:ln>
              <a:effectLst/>
              <a:scene3d>
                <a:camera prst="orthographicFront"/>
                <a:lightRig rig="threePt" dir="t"/>
              </a:scene3d>
              <a:sp3d>
                <a:bevelT prst="angle"/>
              </a:sp3d>
            </c:spPr>
            <c:extLst xmlns:c16r2="http://schemas.microsoft.com/office/drawing/2015/06/chart">
              <c:ext xmlns:c16="http://schemas.microsoft.com/office/drawing/2014/chart" uri="{C3380CC4-5D6E-409C-BE32-E72D297353CC}">
                <c16:uniqueId val="{00000006-F3D0-4DAF-86E2-ED723A4F12C3}"/>
              </c:ext>
            </c:extLst>
          </c:dPt>
          <c:dPt>
            <c:idx val="4"/>
            <c:bubble3D val="0"/>
            <c:spPr>
              <a:solidFill>
                <a:srgbClr val="C24885"/>
              </a:solidFill>
              <a:ln w="12700" cap="flat">
                <a:noFill/>
                <a:miter lim="400000"/>
              </a:ln>
              <a:effectLst/>
              <a:scene3d>
                <a:camera prst="orthographicFront"/>
                <a:lightRig rig="threePt" dir="t"/>
              </a:scene3d>
              <a:sp3d>
                <a:bevelT prst="angle"/>
              </a:sp3d>
            </c:spPr>
            <c:extLst xmlns:c16r2="http://schemas.microsoft.com/office/drawing/2015/06/chart">
              <c:ext xmlns:c16="http://schemas.microsoft.com/office/drawing/2014/chart" uri="{C3380CC4-5D6E-409C-BE32-E72D297353CC}">
                <c16:uniqueId val="{00000008-F3D0-4DAF-86E2-ED723A4F12C3}"/>
              </c:ext>
            </c:extLst>
          </c:dPt>
          <c:dLbls>
            <c:numFmt formatCode="#,##0.0%" sourceLinked="0"/>
            <c:spPr>
              <a:noFill/>
              <a:ln>
                <a:noFill/>
              </a:ln>
              <a:effectLst/>
            </c:spPr>
            <c:dLblPos val="outEnd"/>
            <c:showLegendKey val="0"/>
            <c:showVal val="0"/>
            <c:showCatName val="1"/>
            <c:showSerName val="0"/>
            <c:showPercent val="1"/>
            <c:showBubbleSize val="0"/>
            <c:showLeaderLines val="1"/>
            <c:leaderLines>
              <c:spPr>
                <a:ln w="6350" cap="flat">
                  <a:solidFill>
                    <a:srgbClr val="000000"/>
                  </a:solidFill>
                  <a:prstDash val="solid"/>
                  <a:miter lim="400000"/>
                  <a:headEnd type="triangle" w="med" len="med"/>
                </a:ln>
                <a:effectLst/>
              </c:spPr>
            </c:leaderLines>
            <c:extLst xmlns:c16r2="http://schemas.microsoft.com/office/drawing/2015/06/chart">
              <c:ext xmlns:c15="http://schemas.microsoft.com/office/drawing/2012/chart" uri="{CE6537A1-D6FC-4f65-9D91-7224C49458BB}">
                <c15:layout/>
              </c:ext>
            </c:extLst>
          </c:dLbls>
          <c:cat>
            <c:strRef>
              <c:f>'[5]Sheet 2'!$B$3:$B$7</c:f>
              <c:strCache>
                <c:ptCount val="5"/>
                <c:pt idx="0">
                  <c:v>Uopšte se ne slažem</c:v>
                </c:pt>
                <c:pt idx="1">
                  <c:v>Uglavnom se ne slažem</c:v>
                </c:pt>
                <c:pt idx="2">
                  <c:v>Uglavnom se slažem</c:v>
                </c:pt>
                <c:pt idx="3">
                  <c:v>Slažem se u potpunosti</c:v>
                </c:pt>
                <c:pt idx="4">
                  <c:v>Nemam stav</c:v>
                </c:pt>
              </c:strCache>
            </c:strRef>
          </c:cat>
          <c:val>
            <c:numRef>
              <c:f>'[5]Sheet 2'!$C$3:$C$7</c:f>
              <c:numCache>
                <c:formatCode>General</c:formatCode>
                <c:ptCount val="5"/>
                <c:pt idx="0">
                  <c:v>0.18600000000000005</c:v>
                </c:pt>
                <c:pt idx="1">
                  <c:v>0.17400000000000004</c:v>
                </c:pt>
                <c:pt idx="2">
                  <c:v>0.24500000000000005</c:v>
                </c:pt>
                <c:pt idx="3">
                  <c:v>0.25700000000000001</c:v>
                </c:pt>
                <c:pt idx="4">
                  <c:v>0.13800000000000001</c:v>
                </c:pt>
              </c:numCache>
            </c:numRef>
          </c:val>
          <c:extLst xmlns:c16r2="http://schemas.microsoft.com/office/drawing/2015/06/chart">
            <c:ext xmlns:c16="http://schemas.microsoft.com/office/drawing/2014/chart" uri="{C3380CC4-5D6E-409C-BE32-E72D297353CC}">
              <c16:uniqueId val="{00000009-F3D0-4DAF-86E2-ED723A4F12C3}"/>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solidFill>
      <a:sysClr val="window" lastClr="FFFFFF"/>
    </a:solidFill>
    <a:ln>
      <a:noFill/>
    </a:ln>
    <a:effectLst/>
  </c:spPr>
  <c:txPr>
    <a:bodyPr/>
    <a:lstStyle/>
    <a:p>
      <a:pPr>
        <a:defRPr sz="1400"/>
      </a:pPr>
      <a:endParaRPr lang="sr-Latn-R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none" spc="0" normalizeH="0" baseline="0">
                <a:solidFill>
                  <a:srgbClr val="0070C0"/>
                </a:solidFill>
                <a:latin typeface="+mj-lt"/>
                <a:ea typeface="+mj-ea"/>
                <a:cs typeface="+mj-cs"/>
              </a:defRPr>
            </a:pPr>
            <a:r>
              <a:rPr lang="en-US" b="1">
                <a:solidFill>
                  <a:srgbClr val="0070C0"/>
                </a:solidFill>
              </a:rPr>
              <a:t>Lek</a:t>
            </a:r>
            <a:r>
              <a:rPr lang="sr-Latn-RS" b="1">
                <a:solidFill>
                  <a:srgbClr val="0070C0"/>
                </a:solidFill>
              </a:rPr>
              <a:t>ari i bolnice su dobro opremljeni</a:t>
            </a:r>
            <a:endParaRPr lang="en-US" b="1">
              <a:solidFill>
                <a:srgbClr val="0070C0"/>
              </a:solidFill>
            </a:endParaRPr>
          </a:p>
        </c:rich>
      </c:tx>
      <c:layout>
        <c:manualLayout>
          <c:xMode val="edge"/>
          <c:yMode val="edge"/>
          <c:x val="0.12996975196612226"/>
          <c:y val="3.8424591738712779E-2"/>
        </c:manualLayout>
      </c:layout>
      <c:overlay val="0"/>
      <c:spPr>
        <a:noFill/>
        <a:ln>
          <a:noFill/>
        </a:ln>
        <a:effectLst/>
      </c:spPr>
      <c:txPr>
        <a:bodyPr rot="0" spcFirstLastPara="1" vertOverflow="ellipsis" vert="horz" wrap="square" anchor="ctr" anchorCtr="1"/>
        <a:lstStyle/>
        <a:p>
          <a:pPr>
            <a:defRPr sz="2200" b="1" i="0" u="none" strike="noStrike" kern="1200" cap="none" spc="0" normalizeH="0" baseline="0">
              <a:solidFill>
                <a:srgbClr val="0070C0"/>
              </a:solidFill>
              <a:latin typeface="+mj-lt"/>
              <a:ea typeface="+mj-ea"/>
              <a:cs typeface="+mj-cs"/>
            </a:defRPr>
          </a:pPr>
          <a:endParaRPr lang="sr-Latn-R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'Pitanje 18.10 i 18.11'!$B$2</c:f>
              <c:strCache>
                <c:ptCount val="1"/>
                <c:pt idx="0">
                  <c:v>Valid Percent</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18.10 i 18.11'!$A$3:$A$7</c:f>
              <c:strCache>
                <c:ptCount val="5"/>
                <c:pt idx="0">
                  <c:v>Uopšte se ne slažem</c:v>
                </c:pt>
                <c:pt idx="1">
                  <c:v>Uglavnom se ne slažem</c:v>
                </c:pt>
                <c:pt idx="2">
                  <c:v>Uglavnom se slažem</c:v>
                </c:pt>
                <c:pt idx="3">
                  <c:v>Slažem se u potpunosti</c:v>
                </c:pt>
                <c:pt idx="4">
                  <c:v>Nemam stav</c:v>
                </c:pt>
              </c:strCache>
            </c:strRef>
          </c:cat>
          <c:val>
            <c:numRef>
              <c:f>'Pitanje 18.10 i 18.11'!$B$3:$B$7</c:f>
              <c:numCache>
                <c:formatCode>0.0%</c:formatCode>
                <c:ptCount val="5"/>
                <c:pt idx="0">
                  <c:v>0.26900000000000002</c:v>
                </c:pt>
                <c:pt idx="1">
                  <c:v>0.31200000000000011</c:v>
                </c:pt>
                <c:pt idx="2">
                  <c:v>0.22900000000000001</c:v>
                </c:pt>
                <c:pt idx="3">
                  <c:v>7.8000000000000014E-2</c:v>
                </c:pt>
                <c:pt idx="4">
                  <c:v>0.112</c:v>
                </c:pt>
              </c:numCache>
            </c:numRef>
          </c:val>
          <c:extLst xmlns:c16r2="http://schemas.microsoft.com/office/drawing/2015/06/chart">
            <c:ext xmlns:c16="http://schemas.microsoft.com/office/drawing/2014/chart" uri="{C3380CC4-5D6E-409C-BE32-E72D297353CC}">
              <c16:uniqueId val="{00000000-DDF4-4206-920A-265E2F6D5AAE}"/>
            </c:ext>
          </c:extLst>
        </c:ser>
        <c:dLbls>
          <c:showLegendKey val="0"/>
          <c:showVal val="0"/>
          <c:showCatName val="0"/>
          <c:showSerName val="0"/>
          <c:showPercent val="0"/>
          <c:showBubbleSize val="0"/>
        </c:dLbls>
        <c:gapWidth val="150"/>
        <c:shape val="box"/>
        <c:axId val="298703640"/>
        <c:axId val="298701680"/>
        <c:axId val="0"/>
      </c:bar3DChart>
      <c:catAx>
        <c:axId val="298703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cap="none" spc="0" normalizeH="0" baseline="0">
                <a:solidFill>
                  <a:schemeClr val="bg1"/>
                </a:solidFill>
                <a:latin typeface="+mn-lt"/>
                <a:ea typeface="+mn-ea"/>
                <a:cs typeface="+mn-cs"/>
              </a:defRPr>
            </a:pPr>
            <a:endParaRPr lang="sr-Latn-RS"/>
          </a:p>
        </c:txPr>
        <c:crossAx val="298701680"/>
        <c:crosses val="autoZero"/>
        <c:auto val="1"/>
        <c:lblAlgn val="ctr"/>
        <c:lblOffset val="100"/>
        <c:noMultiLvlLbl val="0"/>
      </c:catAx>
      <c:valAx>
        <c:axId val="2987016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sr-Latn-RS"/>
          </a:p>
        </c:txPr>
        <c:crossAx val="2987036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cap="all" spc="50" baseline="0">
                <a:solidFill>
                  <a:schemeClr val="bg1"/>
                </a:solidFill>
                <a:latin typeface="+mn-lt"/>
                <a:ea typeface="+mn-ea"/>
                <a:cs typeface="+mn-cs"/>
              </a:defRPr>
            </a:pPr>
            <a:r>
              <a:rPr lang="en-US" sz="2000"/>
              <a:t>Da li uvedene mere pomažu pri sprečavanju širenja</a:t>
            </a:r>
            <a:r>
              <a:rPr lang="sr-Latn-RS" sz="2000"/>
              <a:t> COVID-19 u Srbiji</a:t>
            </a:r>
            <a:endParaRPr lang="en-US" sz="2000"/>
          </a:p>
        </c:rich>
      </c:tx>
      <c:layout>
        <c:manualLayout>
          <c:xMode val="edge"/>
          <c:yMode val="edge"/>
          <c:x val="0.12282633420822402"/>
          <c:y val="2.0332837340183093E-2"/>
        </c:manualLayout>
      </c:layout>
      <c:overlay val="0"/>
      <c:spPr>
        <a:noFill/>
        <a:ln>
          <a:noFill/>
        </a:ln>
        <a:effectLst/>
      </c:spPr>
      <c:txPr>
        <a:bodyPr rot="0" spcFirstLastPara="1" vertOverflow="ellipsis" vert="horz" wrap="square" anchor="ctr" anchorCtr="1"/>
        <a:lstStyle/>
        <a:p>
          <a:pPr>
            <a:defRPr sz="2000" b="1" i="0" u="none" strike="noStrike" kern="1200" cap="all" spc="50" baseline="0">
              <a:solidFill>
                <a:schemeClr val="bg1"/>
              </a:solidFill>
              <a:latin typeface="+mn-lt"/>
              <a:ea typeface="+mn-ea"/>
              <a:cs typeface="+mn-cs"/>
            </a:defRPr>
          </a:pPr>
          <a:endParaRPr lang="sr-Latn-RS"/>
        </a:p>
      </c:txPr>
    </c:title>
    <c:autoTitleDeleted val="0"/>
    <c:plotArea>
      <c:layout/>
      <c:barChart>
        <c:barDir val="col"/>
        <c:grouping val="clustered"/>
        <c:varyColors val="0"/>
        <c:ser>
          <c:idx val="0"/>
          <c:order val="0"/>
          <c:tx>
            <c:strRef>
              <c:f>'Pitanje 19 i 20'!$B$6</c:f>
              <c:strCache>
                <c:ptCount val="1"/>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19 i 20'!$A$7:$A$9</c:f>
              <c:strCache>
                <c:ptCount val="3"/>
                <c:pt idx="0">
                  <c:v>Da</c:v>
                </c:pt>
                <c:pt idx="1">
                  <c:v>Ne</c:v>
                </c:pt>
                <c:pt idx="2">
                  <c:v>Nemam stav</c:v>
                </c:pt>
              </c:strCache>
            </c:strRef>
          </c:cat>
          <c:val>
            <c:numRef>
              <c:f>'Pitanje 19 i 20'!$B$7:$B$9</c:f>
              <c:numCache>
                <c:formatCode>0.0%</c:formatCode>
                <c:ptCount val="3"/>
                <c:pt idx="0">
                  <c:v>0.74900000000000022</c:v>
                </c:pt>
                <c:pt idx="1">
                  <c:v>0.115</c:v>
                </c:pt>
                <c:pt idx="2">
                  <c:v>0.13600000000000001</c:v>
                </c:pt>
              </c:numCache>
            </c:numRef>
          </c:val>
          <c:extLst xmlns:c16r2="http://schemas.microsoft.com/office/drawing/2015/06/chart">
            <c:ext xmlns:c16="http://schemas.microsoft.com/office/drawing/2014/chart" uri="{C3380CC4-5D6E-409C-BE32-E72D297353CC}">
              <c16:uniqueId val="{00000000-CD28-4CCB-965E-B032FBC08AA3}"/>
            </c:ext>
          </c:extLst>
        </c:ser>
        <c:dLbls>
          <c:showLegendKey val="0"/>
          <c:showVal val="0"/>
          <c:showCatName val="0"/>
          <c:showSerName val="0"/>
          <c:showPercent val="0"/>
          <c:showBubbleSize val="0"/>
        </c:dLbls>
        <c:gapWidth val="355"/>
        <c:overlap val="-70"/>
        <c:axId val="298705208"/>
        <c:axId val="298705600"/>
      </c:barChart>
      <c:catAx>
        <c:axId val="29870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crossAx val="298705600"/>
        <c:crosses val="autoZero"/>
        <c:auto val="1"/>
        <c:lblAlgn val="ctr"/>
        <c:lblOffset val="100"/>
        <c:noMultiLvlLbl val="0"/>
      </c:catAx>
      <c:valAx>
        <c:axId val="298705600"/>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crossAx val="29870520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bg1"/>
          </a:solidFill>
        </a:defRPr>
      </a:pPr>
      <a:endParaRPr lang="sr-Latn-R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2000">
                <a:solidFill>
                  <a:schemeClr val="bg1"/>
                </a:solidFill>
              </a:rPr>
              <a:t>Kupovina namirnica</a:t>
            </a:r>
          </a:p>
        </c:rich>
      </c:tx>
      <c:layout/>
      <c:overlay val="0"/>
      <c:spPr>
        <a:noFill/>
        <a:ln>
          <a:noFill/>
        </a:ln>
        <a:effectLst/>
      </c:spPr>
      <c:txPr>
        <a:bodyPr rot="0" spcFirstLastPara="1" vertOverflow="ellipsis" vert="horz" wrap="square" anchor="ctr" anchorCtr="1"/>
        <a:lstStyle/>
        <a:p>
          <a:pPr>
            <a:defRPr sz="20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sr-Latn-R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324568831191728"/>
          <c:y val="9.6334740362429006E-2"/>
          <c:w val="0.86041310070794574"/>
          <c:h val="0.58629981596966907"/>
        </c:manualLayout>
      </c:layout>
      <c:bar3DChart>
        <c:barDir val="col"/>
        <c:grouping val="clustered"/>
        <c:varyColors val="0"/>
        <c:ser>
          <c:idx val="0"/>
          <c:order val="0"/>
          <c:tx>
            <c:strRef>
              <c:f>'Pitanje 21 i 22'!$B$1</c:f>
              <c:strCache>
                <c:ptCount val="1"/>
                <c:pt idx="0">
                  <c:v>Valid Pct</c:v>
                </c:pt>
              </c:strCache>
            </c:strRef>
          </c:tx>
          <c:spPr>
            <a:gradFill rotWithShape="1">
              <a:gsLst>
                <a:gs pos="0">
                  <a:schemeClr val="accent2">
                    <a:tint val="94000"/>
                    <a:satMod val="105000"/>
                    <a:lumMod val="102000"/>
                  </a:schemeClr>
                </a:gs>
                <a:gs pos="100000">
                  <a:schemeClr val="accent2">
                    <a:shade val="74000"/>
                    <a:satMod val="128000"/>
                    <a:lumMod val="100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'Pitanje 21 i 22'!$A$2:$A$6</c:f>
              <c:strCache>
                <c:ptCount val="5"/>
                <c:pt idx="0">
                  <c:v>Kupujem manje nego pre</c:v>
                </c:pt>
                <c:pt idx="1">
                  <c:v>Kupujem isto kao pre</c:v>
                </c:pt>
                <c:pt idx="2">
                  <c:v>Kupujem da imam za 2-3 dana</c:v>
                </c:pt>
                <c:pt idx="3">
                  <c:v>Kupujem više nego obično (za nedelju dana)</c:v>
                </c:pt>
                <c:pt idx="4">
                  <c:v>Kupujem više nego obično (za mesec dana)</c:v>
                </c:pt>
              </c:strCache>
            </c:strRef>
          </c:cat>
          <c:val>
            <c:numRef>
              <c:f>'Pitanje 21 i 22'!$B$2:$B$6</c:f>
              <c:numCache>
                <c:formatCode>0.0%</c:formatCode>
                <c:ptCount val="5"/>
                <c:pt idx="0">
                  <c:v>3.5000000000000003E-2</c:v>
                </c:pt>
                <c:pt idx="1">
                  <c:v>0.314</c:v>
                </c:pt>
                <c:pt idx="2">
                  <c:v>0.39600000000000002</c:v>
                </c:pt>
                <c:pt idx="3">
                  <c:v>0.24099999999999999</c:v>
                </c:pt>
                <c:pt idx="4">
                  <c:v>1.4E-2</c:v>
                </c:pt>
              </c:numCache>
            </c:numRef>
          </c:val>
          <c:extLst xmlns:c16r2="http://schemas.microsoft.com/office/drawing/2015/06/chart">
            <c:ext xmlns:c16="http://schemas.microsoft.com/office/drawing/2014/chart" uri="{C3380CC4-5D6E-409C-BE32-E72D297353CC}">
              <c16:uniqueId val="{00000000-89E1-4D10-9036-A68F11EE0497}"/>
            </c:ext>
          </c:extLst>
        </c:ser>
        <c:dLbls>
          <c:showLegendKey val="0"/>
          <c:showVal val="0"/>
          <c:showCatName val="0"/>
          <c:showSerName val="0"/>
          <c:showPercent val="0"/>
          <c:showBubbleSize val="0"/>
        </c:dLbls>
        <c:gapWidth val="150"/>
        <c:shape val="box"/>
        <c:axId val="298705992"/>
        <c:axId val="298701288"/>
        <c:axId val="0"/>
      </c:bar3DChart>
      <c:catAx>
        <c:axId val="2987059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bg1"/>
                </a:solidFill>
                <a:latin typeface="+mn-lt"/>
                <a:ea typeface="+mn-ea"/>
                <a:cs typeface="+mn-cs"/>
              </a:defRPr>
            </a:pPr>
            <a:endParaRPr lang="sr-Latn-RS"/>
          </a:p>
        </c:txPr>
        <c:crossAx val="298701288"/>
        <c:crosses val="autoZero"/>
        <c:auto val="1"/>
        <c:lblAlgn val="ctr"/>
        <c:lblOffset val="100"/>
        <c:noMultiLvlLbl val="0"/>
      </c:catAx>
      <c:valAx>
        <c:axId val="298701288"/>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r-Latn-RS"/>
          </a:p>
        </c:txPr>
        <c:crossAx val="298705992"/>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sr-Latn-R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cap="none" spc="20" baseline="0">
                <a:solidFill>
                  <a:schemeClr val="bg1"/>
                </a:solidFill>
                <a:latin typeface="+mn-lt"/>
                <a:ea typeface="+mn-ea"/>
                <a:cs typeface="+mn-cs"/>
              </a:defRPr>
            </a:pPr>
            <a:r>
              <a:rPr lang="en-US" sz="2400" b="1" dirty="0" err="1"/>
              <a:t>Kojih</a:t>
            </a:r>
            <a:r>
              <a:rPr lang="en-US" sz="2400" b="1" dirty="0"/>
              <a:t> </a:t>
            </a:r>
            <a:r>
              <a:rPr lang="en-US" sz="2400" b="1" dirty="0" smtClean="0"/>
              <a:t>se</a:t>
            </a:r>
            <a:r>
              <a:rPr lang="en-US" sz="2400" b="1" baseline="0" dirty="0" smtClean="0"/>
              <a:t> </a:t>
            </a:r>
            <a:r>
              <a:rPr lang="en-US" sz="2400" b="1" dirty="0" err="1" smtClean="0"/>
              <a:t>mera</a:t>
            </a:r>
            <a:r>
              <a:rPr lang="en-US" sz="2400" b="1" dirty="0" smtClean="0"/>
              <a:t> </a:t>
            </a:r>
            <a:r>
              <a:rPr lang="en-US" sz="2400" b="1" dirty="0" err="1" smtClean="0"/>
              <a:t>naj</a:t>
            </a:r>
            <a:r>
              <a:rPr lang="sr-Latn-RS" sz="2400" b="1" dirty="0" smtClean="0"/>
              <a:t>č</a:t>
            </a:r>
            <a:r>
              <a:rPr lang="en-US" sz="2400" b="1" dirty="0" smtClean="0"/>
              <a:t>e</a:t>
            </a:r>
            <a:r>
              <a:rPr lang="sr-Latn-RS" sz="2400" b="1" smtClean="0"/>
              <a:t>šće</a:t>
            </a:r>
            <a:r>
              <a:rPr lang="en-US" sz="2400" b="1" smtClean="0"/>
              <a:t> </a:t>
            </a:r>
            <a:r>
              <a:rPr lang="en-US" sz="2400" b="1" dirty="0" err="1" smtClean="0"/>
              <a:t>pridr</a:t>
            </a:r>
            <a:r>
              <a:rPr lang="sr-Latn-RS" sz="2400" b="1" dirty="0"/>
              <a:t>žavate tokom vanrednog stanja?</a:t>
            </a:r>
          </a:p>
        </c:rich>
      </c:tx>
      <c:layout>
        <c:manualLayout>
          <c:xMode val="edge"/>
          <c:yMode val="edge"/>
          <c:x val="0.2356510778036037"/>
          <c:y val="1.680671898217451E-2"/>
        </c:manualLayout>
      </c:layout>
      <c:overlay val="0"/>
      <c:spPr>
        <a:noFill/>
        <a:ln>
          <a:noFill/>
        </a:ln>
        <a:effectLst/>
      </c:spPr>
      <c:txPr>
        <a:bodyPr rot="0" spcFirstLastPara="1" vertOverflow="ellipsis" vert="horz" wrap="square" anchor="ctr" anchorCtr="1"/>
        <a:lstStyle/>
        <a:p>
          <a:pPr>
            <a:defRPr sz="2400" b="1" i="0" u="none" strike="noStrike" kern="1200" cap="none" spc="20" baseline="0">
              <a:solidFill>
                <a:schemeClr val="bg1"/>
              </a:solidFill>
              <a:latin typeface="+mn-lt"/>
              <a:ea typeface="+mn-ea"/>
              <a:cs typeface="+mn-cs"/>
            </a:defRPr>
          </a:pPr>
          <a:endParaRPr lang="sr-Latn-R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gradFill rotWithShape="1">
              <a:gsLst>
                <a:gs pos="0">
                  <a:schemeClr val="accent2">
                    <a:tint val="58000"/>
                    <a:satMod val="108000"/>
                    <a:lumMod val="110000"/>
                  </a:schemeClr>
                </a:gs>
                <a:gs pos="100000">
                  <a:schemeClr val="accent2">
                    <a:tint val="81000"/>
                    <a:satMod val="109000"/>
                    <a:lumMod val="105000"/>
                  </a:schemeClr>
                </a:gs>
              </a:gsLst>
              <a:lin ang="504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7.1271887519491484E-3"/>
                  <c:y val="1.787678810891734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9FB-4A07-954E-C95A1D200887}"/>
                </c:ext>
                <c:ext xmlns:c15="http://schemas.microsoft.com/office/drawing/2012/chart" uri="{CE6537A1-D6FC-4f65-9D91-7224C49458BB}">
                  <c15:layout/>
                </c:ext>
              </c:extLst>
            </c:dLbl>
            <c:dLbl>
              <c:idx val="4"/>
              <c:layout>
                <c:manualLayout>
                  <c:x val="-0.10868962846722652"/>
                  <c:y val="1.39041685291578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9FB-4A07-954E-C95A1D200887}"/>
                </c:ext>
                <c:ext xmlns:c15="http://schemas.microsoft.com/office/drawing/2012/chart" uri="{CE6537A1-D6FC-4f65-9D91-7224C49458BB}">
                  <c15:layout/>
                </c:ext>
              </c:extLst>
            </c:dLbl>
            <c:dLbl>
              <c:idx val="6"/>
              <c:layout>
                <c:manualLayout>
                  <c:x val="-5.7017510015594249E-2"/>
                  <c:y val="1.390416852915793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9FB-4A07-954E-C95A1D200887}"/>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19 i 20'!$A$20:$A$28</c:f>
              <c:strCache>
                <c:ptCount val="9"/>
                <c:pt idx="0">
                  <c:v>Nosim masku</c:v>
                </c:pt>
                <c:pt idx="1">
                  <c:v>Nosim rukavice</c:v>
                </c:pt>
                <c:pt idx="2">
                  <c:v>Ne ljubim se sa prijateljima</c:v>
                </c:pt>
                <c:pt idx="3">
                  <c:v>Ne ljubim se ni sa kim</c:v>
                </c:pt>
                <c:pt idx="4">
                  <c:v>Držim rastojanje od ljudi</c:v>
                </c:pt>
                <c:pt idx="5">
                  <c:v>Ne rukujem se</c:v>
                </c:pt>
                <c:pt idx="6">
                  <c:v>Sedim kod kuće i ne izlazim iz nje, sem ako idem do prodavnice</c:v>
                </c:pt>
                <c:pt idx="7">
                  <c:v>Ne pridržavam se mera</c:v>
                </c:pt>
                <c:pt idx="8">
                  <c:v>Drugo</c:v>
                </c:pt>
              </c:strCache>
            </c:strRef>
          </c:cat>
          <c:val>
            <c:numRef>
              <c:f>'Pitanje 19 i 20'!$B$20:$B$28</c:f>
              <c:numCache>
                <c:formatCode>0.0%</c:formatCode>
                <c:ptCount val="9"/>
                <c:pt idx="0">
                  <c:v>0.61300000000000021</c:v>
                </c:pt>
                <c:pt idx="1">
                  <c:v>0.41200000000000009</c:v>
                </c:pt>
                <c:pt idx="2">
                  <c:v>0.43600000000000011</c:v>
                </c:pt>
                <c:pt idx="3">
                  <c:v>0.47200000000000009</c:v>
                </c:pt>
                <c:pt idx="4">
                  <c:v>0.6030000000000002</c:v>
                </c:pt>
                <c:pt idx="5">
                  <c:v>0.49400000000000016</c:v>
                </c:pt>
                <c:pt idx="6">
                  <c:v>0.69399999999999995</c:v>
                </c:pt>
                <c:pt idx="7">
                  <c:v>1.2999999999999998E-2</c:v>
                </c:pt>
                <c:pt idx="8">
                  <c:v>4.9000000000000016E-2</c:v>
                </c:pt>
              </c:numCache>
            </c:numRef>
          </c:val>
          <c:extLst xmlns:c16r2="http://schemas.microsoft.com/office/drawing/2015/06/chart">
            <c:ext xmlns:c16="http://schemas.microsoft.com/office/drawing/2014/chart" uri="{C3380CC4-5D6E-409C-BE32-E72D297353CC}">
              <c16:uniqueId val="{00000000-F9FB-4A07-954E-C95A1D200887}"/>
            </c:ext>
          </c:extLst>
        </c:ser>
        <c:dLbls>
          <c:showLegendKey val="0"/>
          <c:showVal val="0"/>
          <c:showCatName val="0"/>
          <c:showSerName val="0"/>
          <c:showPercent val="0"/>
          <c:showBubbleSize val="0"/>
        </c:dLbls>
        <c:gapWidth val="100"/>
        <c:shape val="box"/>
        <c:axId val="298707168"/>
        <c:axId val="298707560"/>
        <c:axId val="0"/>
      </c:bar3DChart>
      <c:catAx>
        <c:axId val="298707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bg1"/>
                </a:solidFill>
                <a:latin typeface="+mn-lt"/>
                <a:ea typeface="+mn-ea"/>
                <a:cs typeface="+mn-cs"/>
              </a:defRPr>
            </a:pPr>
            <a:endParaRPr lang="sr-Latn-RS"/>
          </a:p>
        </c:txPr>
        <c:crossAx val="298707560"/>
        <c:crosses val="autoZero"/>
        <c:auto val="1"/>
        <c:lblAlgn val="ctr"/>
        <c:lblOffset val="100"/>
        <c:noMultiLvlLbl val="0"/>
      </c:catAx>
      <c:valAx>
        <c:axId val="298707560"/>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one"/>
        <c:crossAx val="29870716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r>
              <a:rPr lang="en-US" sz="2400" dirty="0" err="1">
                <a:effectLst>
                  <a:outerShdw blurRad="38100" dist="38100" dir="2700000" algn="tl">
                    <a:srgbClr val="000000">
                      <a:alpha val="43137"/>
                    </a:srgbClr>
                  </a:outerShdw>
                </a:effectLst>
              </a:rPr>
              <a:t>Obra</a:t>
            </a:r>
            <a:r>
              <a:rPr lang="sr-Latn-RS" sz="2400" dirty="0">
                <a:effectLst>
                  <a:outerShdw blurRad="38100" dist="38100" dir="2700000" algn="tl">
                    <a:srgbClr val="000000">
                      <a:alpha val="43137"/>
                    </a:srgbClr>
                  </a:outerShdw>
                </a:effectLst>
              </a:rPr>
              <a:t>ćanje stručnjaka i vlasti (ocena)</a:t>
            </a:r>
          </a:p>
        </c:rich>
      </c:tx>
      <c:layout>
        <c:manualLayout>
          <c:xMode val="edge"/>
          <c:yMode val="edge"/>
          <c:x val="0.25239493487867021"/>
          <c:y val="1.7430948168091979E-2"/>
        </c:manualLayout>
      </c:layout>
      <c:overlay val="0"/>
      <c:spPr>
        <a:solidFill>
          <a:srgbClr val="002060"/>
        </a:solid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sr-Latn-R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'Pitanje 21 i 22'!$B$20</c:f>
              <c:strCache>
                <c:ptCount val="1"/>
                <c:pt idx="0">
                  <c:v>Obraćanje stručnjaka</c:v>
                </c:pt>
              </c:strCache>
            </c:strRef>
          </c:tx>
          <c:spPr>
            <a:solidFill>
              <a:schemeClr val="bg2">
                <a:lumMod val="50000"/>
              </a:schemeClr>
            </a:solidFill>
            <a:ln>
              <a:solidFill>
                <a:schemeClr val="bg2">
                  <a:lumMod val="50000"/>
                </a:schemeClr>
              </a:solidFill>
            </a:ln>
            <a:effectLst/>
            <a:sp3d>
              <a:contourClr>
                <a:schemeClr val="bg2">
                  <a:lumMod val="50000"/>
                </a:schemeClr>
              </a:contourClr>
            </a:sp3d>
          </c:spPr>
          <c:invertIfNegative val="0"/>
          <c:dLbls>
            <c:spPr>
              <a:solidFill>
                <a:srgbClr val="002060"/>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'Pitanje 21 i 22'!$A$21:$A$25</c:f>
              <c:numCache>
                <c:formatCode>General</c:formatCode>
                <c:ptCount val="5"/>
                <c:pt idx="0">
                  <c:v>1</c:v>
                </c:pt>
                <c:pt idx="1">
                  <c:v>2</c:v>
                </c:pt>
                <c:pt idx="2">
                  <c:v>3</c:v>
                </c:pt>
                <c:pt idx="3">
                  <c:v>4</c:v>
                </c:pt>
                <c:pt idx="4">
                  <c:v>5</c:v>
                </c:pt>
              </c:numCache>
            </c:numRef>
          </c:cat>
          <c:val>
            <c:numRef>
              <c:f>'Pitanje 21 i 22'!$B$21:$B$25</c:f>
              <c:numCache>
                <c:formatCode>0.0%</c:formatCode>
                <c:ptCount val="5"/>
                <c:pt idx="0">
                  <c:v>9.1000000000000025E-2</c:v>
                </c:pt>
                <c:pt idx="1">
                  <c:v>0.13700000000000001</c:v>
                </c:pt>
                <c:pt idx="2">
                  <c:v>0.29100000000000009</c:v>
                </c:pt>
                <c:pt idx="3">
                  <c:v>0.28400000000000009</c:v>
                </c:pt>
                <c:pt idx="4">
                  <c:v>0.19700000000000001</c:v>
                </c:pt>
              </c:numCache>
            </c:numRef>
          </c:val>
          <c:shape val="cylinder"/>
          <c:extLst xmlns:c16r2="http://schemas.microsoft.com/office/drawing/2015/06/chart">
            <c:ext xmlns:c16="http://schemas.microsoft.com/office/drawing/2014/chart" uri="{C3380CC4-5D6E-409C-BE32-E72D297353CC}">
              <c16:uniqueId val="{00000000-69CB-4B75-B634-845E156266F5}"/>
            </c:ext>
          </c:extLst>
        </c:ser>
        <c:ser>
          <c:idx val="1"/>
          <c:order val="1"/>
          <c:tx>
            <c:strRef>
              <c:f>'Pitanje 21 i 22'!$C$20</c:f>
              <c:strCache>
                <c:ptCount val="1"/>
                <c:pt idx="0">
                  <c:v>Obraćanje vlasti</c:v>
                </c:pt>
              </c:strCache>
            </c:strRef>
          </c:tx>
          <c:spPr>
            <a:solidFill>
              <a:schemeClr val="tx2">
                <a:lumMod val="75000"/>
              </a:schemeClr>
            </a:solidFill>
            <a:ln>
              <a:noFill/>
            </a:ln>
            <a:effectLst/>
            <a:sp3d/>
          </c:spPr>
          <c:invertIfNegative val="0"/>
          <c:dLbls>
            <c:spPr>
              <a:solidFill>
                <a:srgbClr val="002060"/>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'Pitanje 21 i 22'!$A$21:$A$25</c:f>
              <c:numCache>
                <c:formatCode>General</c:formatCode>
                <c:ptCount val="5"/>
                <c:pt idx="0">
                  <c:v>1</c:v>
                </c:pt>
                <c:pt idx="1">
                  <c:v>2</c:v>
                </c:pt>
                <c:pt idx="2">
                  <c:v>3</c:v>
                </c:pt>
                <c:pt idx="3">
                  <c:v>4</c:v>
                </c:pt>
                <c:pt idx="4">
                  <c:v>5</c:v>
                </c:pt>
              </c:numCache>
            </c:numRef>
          </c:cat>
          <c:val>
            <c:numRef>
              <c:f>'Pitanje 21 i 22'!$C$21:$C$25</c:f>
              <c:numCache>
                <c:formatCode>0.0%</c:formatCode>
                <c:ptCount val="5"/>
                <c:pt idx="0">
                  <c:v>0.36400000000000016</c:v>
                </c:pt>
                <c:pt idx="1">
                  <c:v>0.20500000000000004</c:v>
                </c:pt>
                <c:pt idx="2">
                  <c:v>0.20400000000000001</c:v>
                </c:pt>
                <c:pt idx="3">
                  <c:v>0.13100000000000001</c:v>
                </c:pt>
                <c:pt idx="4">
                  <c:v>9.6000000000000002E-2</c:v>
                </c:pt>
              </c:numCache>
            </c:numRef>
          </c:val>
          <c:shape val="cylinder"/>
          <c:extLst xmlns:c16r2="http://schemas.microsoft.com/office/drawing/2015/06/chart">
            <c:ext xmlns:c16="http://schemas.microsoft.com/office/drawing/2014/chart" uri="{C3380CC4-5D6E-409C-BE32-E72D297353CC}">
              <c16:uniqueId val="{00000001-69CB-4B75-B634-845E156266F5}"/>
            </c:ext>
          </c:extLst>
        </c:ser>
        <c:dLbls>
          <c:showLegendKey val="0"/>
          <c:showVal val="0"/>
          <c:showCatName val="0"/>
          <c:showSerName val="0"/>
          <c:showPercent val="0"/>
          <c:showBubbleSize val="0"/>
        </c:dLbls>
        <c:gapWidth val="150"/>
        <c:shape val="box"/>
        <c:axId val="298702464"/>
        <c:axId val="309242720"/>
        <c:axId val="0"/>
      </c:bar3DChart>
      <c:catAx>
        <c:axId val="2987024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309242720"/>
        <c:crosses val="autoZero"/>
        <c:auto val="1"/>
        <c:lblAlgn val="ctr"/>
        <c:lblOffset val="100"/>
        <c:noMultiLvlLbl val="0"/>
      </c:catAx>
      <c:valAx>
        <c:axId val="309242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298702464"/>
        <c:crosses val="autoZero"/>
        <c:crossBetween val="between"/>
      </c:valAx>
      <c:spPr>
        <a:noFill/>
        <a:ln>
          <a:noFill/>
        </a:ln>
        <a:effectLst/>
      </c:spPr>
    </c:plotArea>
    <c:legend>
      <c:legendPos val="b"/>
      <c:layout/>
      <c:overlay val="0"/>
      <c:spPr>
        <a:solidFill>
          <a:srgbClr val="002060"/>
        </a:solid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bg1"/>
                </a:solidFill>
                <a:latin typeface="+mn-lt"/>
                <a:ea typeface="+mn-ea"/>
                <a:cs typeface="+mn-cs"/>
              </a:defRPr>
            </a:pPr>
            <a:r>
              <a:rPr lang="sr-Latn-RS" sz="1600" dirty="0" smtClean="0"/>
              <a:t>Informisanje prema starosti</a:t>
            </a:r>
            <a:endParaRPr lang="sr-Latn-RS" sz="1600" dirty="0"/>
          </a:p>
        </c:rich>
      </c:tx>
      <c:layout>
        <c:manualLayout>
          <c:xMode val="edge"/>
          <c:yMode val="edge"/>
          <c:x val="0.32656330058623151"/>
          <c:y val="1.6321949380537049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bg1"/>
              </a:solidFill>
              <a:latin typeface="+mn-lt"/>
              <a:ea typeface="+mn-ea"/>
              <a:cs typeface="+mn-cs"/>
            </a:defRPr>
          </a:pPr>
          <a:endParaRPr lang="sr-Latn-RS"/>
        </a:p>
      </c:txPr>
    </c:title>
    <c:autoTitleDeleted val="0"/>
    <c:plotArea>
      <c:layout/>
      <c:barChart>
        <c:barDir val="col"/>
        <c:grouping val="clustered"/>
        <c:varyColors val="0"/>
        <c:ser>
          <c:idx val="0"/>
          <c:order val="0"/>
          <c:tx>
            <c:strRef>
              <c:f>Sheet5!$A$2</c:f>
              <c:strCache>
                <c:ptCount val="1"/>
                <c:pt idx="0">
                  <c:v>18- 29</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Sheet5!$B$1:$D$1</c:f>
              <c:strCache>
                <c:ptCount val="3"/>
                <c:pt idx="0">
                  <c:v>TV</c:v>
                </c:pt>
                <c:pt idx="1">
                  <c:v>Internet portali </c:v>
                </c:pt>
                <c:pt idx="2">
                  <c:v>Društvene mreže</c:v>
                </c:pt>
              </c:strCache>
            </c:strRef>
          </c:cat>
          <c:val>
            <c:numRef>
              <c:f>Sheet5!$B$2:$D$2</c:f>
              <c:numCache>
                <c:formatCode>0.0%</c:formatCode>
                <c:ptCount val="3"/>
                <c:pt idx="0" formatCode="0%">
                  <c:v>0.19</c:v>
                </c:pt>
                <c:pt idx="1">
                  <c:v>0.47700000000000009</c:v>
                </c:pt>
                <c:pt idx="2">
                  <c:v>0.32600000000000012</c:v>
                </c:pt>
              </c:numCache>
            </c:numRef>
          </c:val>
          <c:extLst xmlns:c16r2="http://schemas.microsoft.com/office/drawing/2015/06/chart">
            <c:ext xmlns:c16="http://schemas.microsoft.com/office/drawing/2014/chart" uri="{C3380CC4-5D6E-409C-BE32-E72D297353CC}">
              <c16:uniqueId val="{00000000-FC9D-44C8-9C82-AD5D25FD997D}"/>
            </c:ext>
          </c:extLst>
        </c:ser>
        <c:ser>
          <c:idx val="1"/>
          <c:order val="1"/>
          <c:tx>
            <c:strRef>
              <c:f>Sheet5!$A$3</c:f>
              <c:strCache>
                <c:ptCount val="1"/>
                <c:pt idx="0">
                  <c:v>30 - 39</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Sheet5!$B$1:$D$1</c:f>
              <c:strCache>
                <c:ptCount val="3"/>
                <c:pt idx="0">
                  <c:v>TV</c:v>
                </c:pt>
                <c:pt idx="1">
                  <c:v>Internet portali </c:v>
                </c:pt>
                <c:pt idx="2">
                  <c:v>Društvene mreže</c:v>
                </c:pt>
              </c:strCache>
            </c:strRef>
          </c:cat>
          <c:val>
            <c:numRef>
              <c:f>Sheet5!$B$3:$D$3</c:f>
              <c:numCache>
                <c:formatCode>0.0%</c:formatCode>
                <c:ptCount val="3"/>
                <c:pt idx="0">
                  <c:v>0.26400000000000001</c:v>
                </c:pt>
                <c:pt idx="1">
                  <c:v>0.52900000000000003</c:v>
                </c:pt>
                <c:pt idx="2">
                  <c:v>0.20700000000000005</c:v>
                </c:pt>
              </c:numCache>
            </c:numRef>
          </c:val>
          <c:extLst xmlns:c16r2="http://schemas.microsoft.com/office/drawing/2015/06/chart">
            <c:ext xmlns:c16="http://schemas.microsoft.com/office/drawing/2014/chart" uri="{C3380CC4-5D6E-409C-BE32-E72D297353CC}">
              <c16:uniqueId val="{00000001-FC9D-44C8-9C82-AD5D25FD997D}"/>
            </c:ext>
          </c:extLst>
        </c:ser>
        <c:ser>
          <c:idx val="2"/>
          <c:order val="2"/>
          <c:tx>
            <c:strRef>
              <c:f>Sheet5!$A$4</c:f>
              <c:strCache>
                <c:ptCount val="1"/>
                <c:pt idx="0">
                  <c:v>40 - 49</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Sheet5!$B$1:$D$1</c:f>
              <c:strCache>
                <c:ptCount val="3"/>
                <c:pt idx="0">
                  <c:v>TV</c:v>
                </c:pt>
                <c:pt idx="1">
                  <c:v>Internet portali </c:v>
                </c:pt>
                <c:pt idx="2">
                  <c:v>Društvene mreže</c:v>
                </c:pt>
              </c:strCache>
            </c:strRef>
          </c:cat>
          <c:val>
            <c:numRef>
              <c:f>Sheet5!$B$4:$D$4</c:f>
              <c:numCache>
                <c:formatCode>0.0%</c:formatCode>
                <c:ptCount val="3"/>
                <c:pt idx="0">
                  <c:v>0.29800000000000015</c:v>
                </c:pt>
                <c:pt idx="1">
                  <c:v>0.56100000000000005</c:v>
                </c:pt>
                <c:pt idx="2">
                  <c:v>0.13200000000000001</c:v>
                </c:pt>
              </c:numCache>
            </c:numRef>
          </c:val>
          <c:extLst xmlns:c16r2="http://schemas.microsoft.com/office/drawing/2015/06/chart">
            <c:ext xmlns:c16="http://schemas.microsoft.com/office/drawing/2014/chart" uri="{C3380CC4-5D6E-409C-BE32-E72D297353CC}">
              <c16:uniqueId val="{00000002-FC9D-44C8-9C82-AD5D25FD997D}"/>
            </c:ext>
          </c:extLst>
        </c:ser>
        <c:ser>
          <c:idx val="3"/>
          <c:order val="3"/>
          <c:tx>
            <c:strRef>
              <c:f>Sheet5!$A$5</c:f>
              <c:strCache>
                <c:ptCount val="1"/>
                <c:pt idx="0">
                  <c:v>50 - 64</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Sheet5!$B$1:$D$1</c:f>
              <c:strCache>
                <c:ptCount val="3"/>
                <c:pt idx="0">
                  <c:v>TV</c:v>
                </c:pt>
                <c:pt idx="1">
                  <c:v>Internet portali </c:v>
                </c:pt>
                <c:pt idx="2">
                  <c:v>Društvene mreže</c:v>
                </c:pt>
              </c:strCache>
            </c:strRef>
          </c:cat>
          <c:val>
            <c:numRef>
              <c:f>Sheet5!$B$5:$D$5</c:f>
              <c:numCache>
                <c:formatCode>0.0%</c:formatCode>
                <c:ptCount val="3"/>
                <c:pt idx="0">
                  <c:v>0.38300000000000012</c:v>
                </c:pt>
                <c:pt idx="1">
                  <c:v>0.47700000000000009</c:v>
                </c:pt>
                <c:pt idx="2">
                  <c:v>0.12100000000000002</c:v>
                </c:pt>
              </c:numCache>
            </c:numRef>
          </c:val>
          <c:extLst xmlns:c16r2="http://schemas.microsoft.com/office/drawing/2015/06/chart">
            <c:ext xmlns:c16="http://schemas.microsoft.com/office/drawing/2014/chart" uri="{C3380CC4-5D6E-409C-BE32-E72D297353CC}">
              <c16:uniqueId val="{00000003-FC9D-44C8-9C82-AD5D25FD997D}"/>
            </c:ext>
          </c:extLst>
        </c:ser>
        <c:ser>
          <c:idx val="4"/>
          <c:order val="4"/>
          <c:tx>
            <c:strRef>
              <c:f>Sheet5!$A$6</c:f>
              <c:strCache>
                <c:ptCount val="1"/>
                <c:pt idx="0">
                  <c:v>65+</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Sheet5!$B$1:$D$1</c:f>
              <c:strCache>
                <c:ptCount val="3"/>
                <c:pt idx="0">
                  <c:v>TV</c:v>
                </c:pt>
                <c:pt idx="1">
                  <c:v>Internet portali </c:v>
                </c:pt>
                <c:pt idx="2">
                  <c:v>Društvene mreže</c:v>
                </c:pt>
              </c:strCache>
            </c:strRef>
          </c:cat>
          <c:val>
            <c:numRef>
              <c:f>Sheet5!$B$6:$D$6</c:f>
              <c:numCache>
                <c:formatCode>0%</c:formatCode>
                <c:ptCount val="3"/>
                <c:pt idx="0" formatCode="0.0%">
                  <c:v>0.62500000000000022</c:v>
                </c:pt>
                <c:pt idx="1">
                  <c:v>0.25</c:v>
                </c:pt>
                <c:pt idx="2">
                  <c:v>0</c:v>
                </c:pt>
              </c:numCache>
            </c:numRef>
          </c:val>
          <c:extLst xmlns:c16r2="http://schemas.microsoft.com/office/drawing/2015/06/chart">
            <c:ext xmlns:c16="http://schemas.microsoft.com/office/drawing/2014/chart" uri="{C3380CC4-5D6E-409C-BE32-E72D297353CC}">
              <c16:uniqueId val="{00000004-FC9D-44C8-9C82-AD5D25FD997D}"/>
            </c:ext>
          </c:extLst>
        </c:ser>
        <c:dLbls>
          <c:showLegendKey val="0"/>
          <c:showVal val="1"/>
          <c:showCatName val="0"/>
          <c:showSerName val="0"/>
          <c:showPercent val="0"/>
          <c:showBubbleSize val="0"/>
        </c:dLbls>
        <c:gapWidth val="444"/>
        <c:overlap val="-90"/>
        <c:axId val="204459120"/>
        <c:axId val="204459512"/>
      </c:barChart>
      <c:catAx>
        <c:axId val="204459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bg1"/>
                </a:solidFill>
                <a:latin typeface="+mn-lt"/>
                <a:ea typeface="+mn-ea"/>
                <a:cs typeface="+mn-cs"/>
              </a:defRPr>
            </a:pPr>
            <a:endParaRPr lang="sr-Latn-RS"/>
          </a:p>
        </c:txPr>
        <c:crossAx val="204459512"/>
        <c:crosses val="autoZero"/>
        <c:auto val="1"/>
        <c:lblAlgn val="ctr"/>
        <c:lblOffset val="100"/>
        <c:noMultiLvlLbl val="0"/>
      </c:catAx>
      <c:valAx>
        <c:axId val="204459512"/>
        <c:scaling>
          <c:orientation val="minMax"/>
        </c:scaling>
        <c:delete val="1"/>
        <c:axPos val="l"/>
        <c:numFmt formatCode="0%" sourceLinked="1"/>
        <c:majorTickMark val="none"/>
        <c:minorTickMark val="none"/>
        <c:tickLblPos val="none"/>
        <c:crossAx val="2044591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r-Latn-RS"/>
        </a:p>
      </c:txPr>
    </c:legend>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bg1"/>
                </a:solidFill>
                <a:latin typeface="+mj-lt"/>
                <a:ea typeface="+mj-ea"/>
                <a:cs typeface="+mj-cs"/>
              </a:defRPr>
            </a:pPr>
            <a:r>
              <a:rPr lang="sr-Latn-RS" sz="2400" b="1"/>
              <a:t>Da li će korona virus uticati na izbore?</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'Pitanje 23 i 24'!$A$1:$A$4</c:f>
              <c:strCache>
                <c:ptCount val="4"/>
                <c:pt idx="0">
                  <c:v>Uopšte neće</c:v>
                </c:pt>
                <c:pt idx="1">
                  <c:v>Uglavnom neće</c:v>
                </c:pt>
                <c:pt idx="2">
                  <c:v>Uglavnom hoće</c:v>
                </c:pt>
                <c:pt idx="3">
                  <c:v>Veoma mnogo</c:v>
                </c:pt>
              </c:strCache>
            </c:strRef>
          </c:cat>
          <c:val>
            <c:numRef>
              <c:f>'Pitanje 23 i 24'!$C$1:$C$4</c:f>
              <c:numCache>
                <c:formatCode>0.0%</c:formatCode>
                <c:ptCount val="4"/>
                <c:pt idx="0">
                  <c:v>8.6000000000000021E-2</c:v>
                </c:pt>
                <c:pt idx="1">
                  <c:v>0.17500000000000004</c:v>
                </c:pt>
                <c:pt idx="2">
                  <c:v>0.41600000000000009</c:v>
                </c:pt>
                <c:pt idx="3">
                  <c:v>0.32300000000000012</c:v>
                </c:pt>
              </c:numCache>
            </c:numRef>
          </c:val>
          <c:extLst xmlns:c16r2="http://schemas.microsoft.com/office/drawing/2015/06/chart">
            <c:ext xmlns:c16="http://schemas.microsoft.com/office/drawing/2014/chart" uri="{C3380CC4-5D6E-409C-BE32-E72D297353CC}">
              <c16:uniqueId val="{00000000-3A75-4BC0-80B5-5DC412D75AED}"/>
            </c:ext>
          </c:extLst>
        </c:ser>
        <c:dLbls>
          <c:showLegendKey val="0"/>
          <c:showVal val="0"/>
          <c:showCatName val="0"/>
          <c:showSerName val="0"/>
          <c:showPercent val="0"/>
          <c:showBubbleSize val="0"/>
        </c:dLbls>
        <c:gapWidth val="150"/>
        <c:shape val="box"/>
        <c:axId val="309240368"/>
        <c:axId val="309244288"/>
        <c:axId val="0"/>
        <c:extLst xmlns:c16r2="http://schemas.microsoft.com/office/drawing/2015/06/chart">
          <c:ext xmlns:c15="http://schemas.microsoft.com/office/drawing/2012/chart" uri="{02D57815-91ED-43cb-92C2-25804820EDAC}">
            <c15:filteredBarSeries>
              <c15:ser>
                <c:idx val="0"/>
                <c:order val="0"/>
                <c:spPr>
                  <a:solidFill>
                    <a:schemeClr val="accent1"/>
                  </a:solidFill>
                  <a:ln>
                    <a:noFill/>
                  </a:ln>
                  <a:effectLst/>
                  <a:sp3d/>
                </c:spPr>
                <c:invertIfNegative val="0"/>
                <c:cat>
                  <c:strRef>
                    <c:extLst xmlns:c16r2="http://schemas.microsoft.com/office/drawing/2015/06/chart">
                      <c:ext uri="{02D57815-91ED-43cb-92C2-25804820EDAC}">
                        <c15:formulaRef>
                          <c15:sqref>'Pitanje 23 i 24'!$A$1:$A$4</c15:sqref>
                        </c15:formulaRef>
                      </c:ext>
                    </c:extLst>
                    <c:strCache>
                      <c:ptCount val="4"/>
                      <c:pt idx="0">
                        <c:v>Uopšte neće</c:v>
                      </c:pt>
                      <c:pt idx="1">
                        <c:v>Uglavnom neće</c:v>
                      </c:pt>
                      <c:pt idx="2">
                        <c:v>Uglavnom hoće</c:v>
                      </c:pt>
                      <c:pt idx="3">
                        <c:v>Veoma mnogo</c:v>
                      </c:pt>
                    </c:strCache>
                  </c:strRef>
                </c:cat>
                <c:val>
                  <c:numRef>
                    <c:extLst xmlns:c16r2="http://schemas.microsoft.com/office/drawing/2015/06/chart">
                      <c:ext uri="{02D57815-91ED-43cb-92C2-25804820EDAC}">
                        <c15:formulaRef>
                          <c15:sqref>'Pitanje 23 i 24'!$B$1:$B$4</c15:sqref>
                        </c15:formulaRef>
                      </c:ext>
                    </c:extLst>
                    <c:numCache>
                      <c:formatCode>General</c:formatCode>
                      <c:ptCount val="4"/>
                    </c:numCache>
                  </c:numRef>
                </c:val>
                <c:extLst xmlns:c16r2="http://schemas.microsoft.com/office/drawing/2015/06/chart">
                  <c:ext xmlns:c16="http://schemas.microsoft.com/office/drawing/2014/chart" uri="{C3380CC4-5D6E-409C-BE32-E72D297353CC}">
                    <c16:uniqueId val="{00000001-3A75-4BC0-80B5-5DC412D75AED}"/>
                  </c:ext>
                </c:extLst>
              </c15:ser>
            </c15:filteredBarSeries>
          </c:ext>
        </c:extLst>
      </c:bar3DChart>
      <c:catAx>
        <c:axId val="309240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cap="none" spc="0" normalizeH="0" baseline="0">
                <a:solidFill>
                  <a:schemeClr val="bg1"/>
                </a:solidFill>
                <a:latin typeface="+mn-lt"/>
                <a:ea typeface="+mn-ea"/>
                <a:cs typeface="+mn-cs"/>
              </a:defRPr>
            </a:pPr>
            <a:endParaRPr lang="sr-Latn-RS"/>
          </a:p>
        </c:txPr>
        <c:crossAx val="309244288"/>
        <c:crosses val="autoZero"/>
        <c:auto val="1"/>
        <c:lblAlgn val="ctr"/>
        <c:lblOffset val="100"/>
        <c:noMultiLvlLbl val="0"/>
      </c:catAx>
      <c:valAx>
        <c:axId val="30924428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r-Latn-RS"/>
          </a:p>
        </c:txPr>
        <c:crossAx val="30924036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bg1"/>
                </a:solidFill>
                <a:latin typeface="+mn-lt"/>
                <a:ea typeface="+mn-ea"/>
                <a:cs typeface="+mn-cs"/>
              </a:defRPr>
            </a:pPr>
            <a:r>
              <a:rPr lang="sr-Latn-RS"/>
              <a:t>Uticaj virusa na podršku SNS-a</a:t>
            </a:r>
          </a:p>
        </c:rich>
      </c:tx>
      <c:layout>
        <c:manualLayout>
          <c:xMode val="edge"/>
          <c:yMode val="edge"/>
          <c:x val="0.20375939849624075"/>
          <c:y val="2.3774141907915446E-2"/>
        </c:manualLayout>
      </c:layout>
      <c:overlay val="0"/>
      <c:spPr>
        <a:noFill/>
        <a:ln>
          <a:noFill/>
        </a:ln>
        <a:effectLst/>
      </c:spPr>
      <c:txPr>
        <a:bodyPr rot="0" spcFirstLastPara="1" vertOverflow="ellipsis" vert="horz" wrap="square" anchor="ctr" anchorCtr="1"/>
        <a:lstStyle/>
        <a:p>
          <a:pPr>
            <a:defRPr sz="1680" b="1" i="0" u="none" strike="noStrike" kern="1200" baseline="0">
              <a:solidFill>
                <a:schemeClr val="bg1"/>
              </a:solidFill>
              <a:latin typeface="+mn-lt"/>
              <a:ea typeface="+mn-ea"/>
              <a:cs typeface="+mn-cs"/>
            </a:defRPr>
          </a:pPr>
          <a:endParaRPr lang="sr-Latn-RS"/>
        </a:p>
      </c:txPr>
    </c:title>
    <c:autoTitleDeleted val="0"/>
    <c:plotArea>
      <c:layout/>
      <c:barChart>
        <c:barDir val="bar"/>
        <c:grouping val="clustered"/>
        <c:varyColors val="0"/>
        <c:ser>
          <c:idx val="0"/>
          <c:order val="0"/>
          <c:spPr>
            <a:gradFill rotWithShape="1">
              <a:gsLst>
                <a:gs pos="0">
                  <a:schemeClr val="accent1">
                    <a:tint val="94000"/>
                    <a:satMod val="105000"/>
                    <a:lumMod val="102000"/>
                  </a:schemeClr>
                </a:gs>
                <a:gs pos="100000">
                  <a:schemeClr val="accent1">
                    <a:shade val="74000"/>
                    <a:satMod val="128000"/>
                    <a:lumMod val="100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'Pitanje 23 i 24'!$A$19:$A$21</c:f>
              <c:strCache>
                <c:ptCount val="3"/>
                <c:pt idx="0">
                  <c:v>Podrška SNS će pasti</c:v>
                </c:pt>
                <c:pt idx="1">
                  <c:v>Podrška SNS će ostati ista</c:v>
                </c:pt>
                <c:pt idx="2">
                  <c:v>Podrška SNS će se povećati</c:v>
                </c:pt>
              </c:strCache>
            </c:strRef>
          </c:cat>
          <c:val>
            <c:numRef>
              <c:f>'Pitanje 23 i 24'!$B$19:$B$21</c:f>
              <c:numCache>
                <c:formatCode>0.0%</c:formatCode>
                <c:ptCount val="3"/>
                <c:pt idx="0">
                  <c:v>0.13700000000000001</c:v>
                </c:pt>
                <c:pt idx="1">
                  <c:v>0.45800000000000002</c:v>
                </c:pt>
                <c:pt idx="2">
                  <c:v>0.40500000000000008</c:v>
                </c:pt>
              </c:numCache>
            </c:numRef>
          </c:val>
          <c:extLst xmlns:c16r2="http://schemas.microsoft.com/office/drawing/2015/06/chart">
            <c:ext xmlns:c16="http://schemas.microsoft.com/office/drawing/2014/chart" uri="{C3380CC4-5D6E-409C-BE32-E72D297353CC}">
              <c16:uniqueId val="{00000000-903F-4B17-BA1A-E08FDAC82307}"/>
            </c:ext>
          </c:extLst>
        </c:ser>
        <c:dLbls>
          <c:showLegendKey val="0"/>
          <c:showVal val="0"/>
          <c:showCatName val="0"/>
          <c:showSerName val="0"/>
          <c:showPercent val="0"/>
          <c:showBubbleSize val="0"/>
        </c:dLbls>
        <c:gapWidth val="100"/>
        <c:axId val="309240760"/>
        <c:axId val="309241544"/>
      </c:barChart>
      <c:catAx>
        <c:axId val="30924076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r-Latn-RS"/>
          </a:p>
        </c:txPr>
        <c:crossAx val="309241544"/>
        <c:crosses val="autoZero"/>
        <c:auto val="1"/>
        <c:lblAlgn val="ctr"/>
        <c:lblOffset val="100"/>
        <c:noMultiLvlLbl val="0"/>
      </c:catAx>
      <c:valAx>
        <c:axId val="309241544"/>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r-Latn-RS"/>
          </a:p>
        </c:txPr>
        <c:crossAx val="30924076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bg1"/>
          </a:solidFill>
        </a:defRPr>
      </a:pPr>
      <a:endParaRPr lang="sr-Latn-R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none" spc="50" baseline="0">
                <a:solidFill>
                  <a:schemeClr val="bg1"/>
                </a:solidFill>
                <a:latin typeface="+mn-lt"/>
                <a:ea typeface="+mn-ea"/>
                <a:cs typeface="+mn-cs"/>
              </a:defRPr>
            </a:pPr>
            <a:r>
              <a:rPr lang="en-US" b="1"/>
              <a:t>Izvor informisanja COVID-19</a:t>
            </a:r>
          </a:p>
        </c:rich>
      </c:tx>
      <c:layout/>
      <c:overlay val="0"/>
      <c:spPr>
        <a:noFill/>
        <a:ln>
          <a:noFill/>
        </a:ln>
        <a:effectLst/>
      </c:spPr>
      <c:txPr>
        <a:bodyPr rot="0" spcFirstLastPara="1" vertOverflow="ellipsis" vert="horz" wrap="square" anchor="ctr" anchorCtr="1"/>
        <a:lstStyle/>
        <a:p>
          <a:pPr>
            <a:defRPr sz="2200" b="1" i="0" u="none" strike="noStrike" kern="1200" cap="none" spc="50" baseline="0">
              <a:solidFill>
                <a:schemeClr val="bg1"/>
              </a:solidFill>
              <a:latin typeface="+mn-lt"/>
              <a:ea typeface="+mn-ea"/>
              <a:cs typeface="+mn-cs"/>
            </a:defRPr>
          </a:pPr>
          <a:endParaRPr lang="sr-Latn-RS"/>
        </a:p>
      </c:txPr>
    </c:title>
    <c:autoTitleDeleted val="0"/>
    <c:plotArea>
      <c:layout/>
      <c:barChart>
        <c:barDir val="bar"/>
        <c:grouping val="clustered"/>
        <c:varyColors val="0"/>
        <c:ser>
          <c:idx val="0"/>
          <c:order val="0"/>
          <c:tx>
            <c:strRef>
              <c:f>'Pitanje 7 i 8'!$B$24</c:f>
              <c:strCache>
                <c:ptCount val="1"/>
                <c:pt idx="0">
                  <c:v>Valid Percent</c:v>
                </c:pt>
              </c:strCache>
            </c:strRef>
          </c:tx>
          <c:spPr>
            <a:noFill/>
            <a:ln w="25400" cap="flat" cmpd="sng" algn="ctr">
              <a:solidFill>
                <a:schemeClr val="accent2"/>
              </a:solidFill>
              <a:miter lim="800000"/>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'Pitanje 7 i 8'!$A$25:$A$35</c:f>
              <c:strCache>
                <c:ptCount val="11"/>
                <c:pt idx="0">
                  <c:v>RTS</c:v>
                </c:pt>
                <c:pt idx="1">
                  <c:v>Pink i Happy TV</c:v>
                </c:pt>
                <c:pt idx="2">
                  <c:v>Prva</c:v>
                </c:pt>
                <c:pt idx="3">
                  <c:v>N1 i NovaS</c:v>
                </c:pt>
                <c:pt idx="4">
                  <c:v>Tabloidne novine</c:v>
                </c:pt>
                <c:pt idx="5">
                  <c:v>Danas, NIN, Vreme</c:v>
                </c:pt>
                <c:pt idx="6">
                  <c:v>Zvanični sajtovi (Covid-19)</c:v>
                </c:pt>
                <c:pt idx="7">
                  <c:v>Strani sajtovi</c:v>
                </c:pt>
                <c:pt idx="8">
                  <c:v>YouTube</c:v>
                </c:pt>
                <c:pt idx="9">
                  <c:v>B92</c:v>
                </c:pt>
                <c:pt idx="10">
                  <c:v>Blic, Politika, Večernje novosti</c:v>
                </c:pt>
              </c:strCache>
            </c:strRef>
          </c:cat>
          <c:val>
            <c:numRef>
              <c:f>'Pitanje 7 i 8'!$B$25:$B$35</c:f>
              <c:numCache>
                <c:formatCode>0.0%</c:formatCode>
                <c:ptCount val="11"/>
                <c:pt idx="0">
                  <c:v>0.34399999999999997</c:v>
                </c:pt>
                <c:pt idx="1">
                  <c:v>3.6999999999999998E-2</c:v>
                </c:pt>
                <c:pt idx="2">
                  <c:v>7.1999999999999995E-2</c:v>
                </c:pt>
                <c:pt idx="3">
                  <c:v>0.253</c:v>
                </c:pt>
                <c:pt idx="4">
                  <c:v>2.1999999999999999E-2</c:v>
                </c:pt>
                <c:pt idx="5">
                  <c:v>2.4E-2</c:v>
                </c:pt>
                <c:pt idx="6">
                  <c:v>7.1999999999999995E-2</c:v>
                </c:pt>
                <c:pt idx="7">
                  <c:v>6.4000000000000001E-2</c:v>
                </c:pt>
                <c:pt idx="8">
                  <c:v>6.0000000000000001E-3</c:v>
                </c:pt>
                <c:pt idx="9">
                  <c:v>1.6E-2</c:v>
                </c:pt>
                <c:pt idx="10" formatCode="0%">
                  <c:v>0.09</c:v>
                </c:pt>
              </c:numCache>
            </c:numRef>
          </c:val>
          <c:extLst xmlns:c16r2="http://schemas.microsoft.com/office/drawing/2015/06/chart">
            <c:ext xmlns:c16="http://schemas.microsoft.com/office/drawing/2014/chart" uri="{C3380CC4-5D6E-409C-BE32-E72D297353CC}">
              <c16:uniqueId val="{00000000-A4AA-49A0-9A00-EEB4BA47B226}"/>
            </c:ext>
          </c:extLst>
        </c:ser>
        <c:dLbls>
          <c:showLegendKey val="0"/>
          <c:showVal val="0"/>
          <c:showCatName val="0"/>
          <c:showSerName val="0"/>
          <c:showPercent val="0"/>
          <c:showBubbleSize val="0"/>
        </c:dLbls>
        <c:gapWidth val="227"/>
        <c:overlap val="-48"/>
        <c:axId val="292806024"/>
        <c:axId val="292800928"/>
      </c:barChart>
      <c:catAx>
        <c:axId val="29280602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crossAx val="292800928"/>
        <c:crosses val="autoZero"/>
        <c:auto val="1"/>
        <c:lblAlgn val="ctr"/>
        <c:lblOffset val="100"/>
        <c:noMultiLvlLbl val="0"/>
      </c:catAx>
      <c:valAx>
        <c:axId val="292800928"/>
        <c:scaling>
          <c:orientation val="minMax"/>
        </c:scaling>
        <c:delete val="0"/>
        <c:axPos val="b"/>
        <c:numFmt formatCode="0%" sourceLinked="0"/>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r-Latn-RS"/>
          </a:p>
        </c:txPr>
        <c:crossAx val="2928060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1" i="0" u="none" strike="noStrike" kern="1200" cap="all" spc="50" baseline="0">
                <a:solidFill>
                  <a:schemeClr val="bg1"/>
                </a:solidFill>
                <a:latin typeface="+mn-lt"/>
                <a:ea typeface="+mn-ea"/>
                <a:cs typeface="+mn-cs"/>
              </a:defRPr>
            </a:pPr>
            <a:r>
              <a:rPr lang="en-US" dirty="0" err="1"/>
              <a:t>Koliko</a:t>
            </a:r>
            <a:r>
              <a:rPr lang="en-US" dirty="0"/>
              <a:t> </a:t>
            </a:r>
            <a:r>
              <a:rPr lang="en-US" dirty="0" err="1"/>
              <a:t>pratite</a:t>
            </a:r>
            <a:r>
              <a:rPr lang="en-US" dirty="0"/>
              <a:t> </a:t>
            </a:r>
            <a:r>
              <a:rPr lang="en-US" dirty="0" err="1" smtClean="0"/>
              <a:t>informacije</a:t>
            </a:r>
            <a:endParaRPr lang="sr-Latn-RS" dirty="0" smtClean="0"/>
          </a:p>
          <a:p>
            <a:pPr>
              <a:defRPr/>
            </a:pPr>
            <a:r>
              <a:rPr lang="en-US" dirty="0" smtClean="0"/>
              <a:t> </a:t>
            </a:r>
            <a:r>
              <a:rPr lang="en-US" dirty="0"/>
              <a:t>o COVID-19</a:t>
            </a:r>
          </a:p>
        </c:rich>
      </c:tx>
      <c:layout>
        <c:manualLayout>
          <c:xMode val="edge"/>
          <c:yMode val="edge"/>
          <c:x val="0.21939968404423388"/>
          <c:y val="0"/>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bg1"/>
              </a:solidFill>
              <a:latin typeface="+mn-lt"/>
              <a:ea typeface="+mn-ea"/>
              <a:cs typeface="+mn-cs"/>
            </a:defRPr>
          </a:pPr>
          <a:endParaRPr lang="sr-Latn-RS"/>
        </a:p>
      </c:txPr>
    </c:title>
    <c:autoTitleDeleted val="0"/>
    <c:plotArea>
      <c:layout/>
      <c:pieChart>
        <c:varyColors val="1"/>
        <c:ser>
          <c:idx val="0"/>
          <c:order val="0"/>
          <c:tx>
            <c:strRef>
              <c:f>'Pitanje 9 i 10'!$B$1</c:f>
              <c:strCache>
                <c:ptCount val="1"/>
                <c:pt idx="0">
                  <c:v>Valid Percent</c:v>
                </c:pt>
              </c:strCache>
            </c:strRef>
          </c:tx>
          <c:dPt>
            <c:idx val="0"/>
            <c:bubble3D val="0"/>
            <c:spPr>
              <a:solidFill>
                <a:schemeClr val="accent2">
                  <a:shade val="65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1A58-4D92-8CEA-57ED48004AF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1A58-4D92-8CEA-57ED48004AFC}"/>
              </c:ext>
            </c:extLst>
          </c:dPt>
          <c:dPt>
            <c:idx val="2"/>
            <c:bubble3D val="0"/>
            <c:spPr>
              <a:solidFill>
                <a:schemeClr val="accent2">
                  <a:tint val="65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1A58-4D92-8CEA-57ED48004AFC}"/>
              </c:ext>
            </c:extLst>
          </c:dPt>
          <c:dLbls>
            <c:dLbl>
              <c:idx val="0"/>
              <c:layout>
                <c:manualLayout>
                  <c:x val="-9.8699771533297787E-2"/>
                  <c:y val="0.14047352436635238"/>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A58-4D92-8CEA-57ED48004AFC}"/>
                </c:ext>
                <c:ext xmlns:c15="http://schemas.microsoft.com/office/drawing/2012/chart" uri="{CE6537A1-D6FC-4f65-9D91-7224C49458BB}">
                  <c15:layout/>
                </c:ext>
              </c:extLst>
            </c:dLbl>
            <c:dLbl>
              <c:idx val="1"/>
              <c:layout>
                <c:manualLayout>
                  <c:x val="5.8809734091295481E-2"/>
                  <c:y val="-0.12153041628969199"/>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A58-4D92-8CEA-57ED48004AFC}"/>
                </c:ext>
                <c:ext xmlns:c15="http://schemas.microsoft.com/office/drawing/2012/chart" uri="{CE6537A1-D6FC-4f65-9D91-7224C49458BB}">
                  <c15:layout/>
                </c:ext>
              </c:extLst>
            </c:dLbl>
            <c:dLbl>
              <c:idx val="2"/>
              <c:layout>
                <c:manualLayout>
                  <c:x val="0.10964411439091443"/>
                  <c:y val="0.1557690412876217"/>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A58-4D92-8CEA-57ED48004AFC}"/>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sr-Latn-R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'Pitanje 9 i 10'!$A$2:$A$4</c:f>
              <c:strCache>
                <c:ptCount val="3"/>
                <c:pt idx="0">
                  <c:v>Veoma retko</c:v>
                </c:pt>
                <c:pt idx="1">
                  <c:v>Uglavnom pratim</c:v>
                </c:pt>
                <c:pt idx="2">
                  <c:v>Veoma često</c:v>
                </c:pt>
              </c:strCache>
            </c:strRef>
          </c:cat>
          <c:val>
            <c:numRef>
              <c:f>'Pitanje 9 i 10'!$B$2:$B$4</c:f>
              <c:numCache>
                <c:formatCode>0.0%</c:formatCode>
                <c:ptCount val="3"/>
                <c:pt idx="0">
                  <c:v>0.23200000000000001</c:v>
                </c:pt>
                <c:pt idx="1">
                  <c:v>0.58899999999999997</c:v>
                </c:pt>
                <c:pt idx="2">
                  <c:v>0.17900000000000005</c:v>
                </c:pt>
              </c:numCache>
            </c:numRef>
          </c:val>
          <c:extLst xmlns:c16r2="http://schemas.microsoft.com/office/drawing/2015/06/chart">
            <c:ext xmlns:c16="http://schemas.microsoft.com/office/drawing/2014/chart" uri="{C3380CC4-5D6E-409C-BE32-E72D297353CC}">
              <c16:uniqueId val="{00000000-4D18-4FD2-8549-E6F203E0C75D}"/>
            </c:ext>
          </c:extLst>
        </c:ser>
        <c:dLbls>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r-Latn-RS"/>
        </a:p>
      </c:txPr>
    </c:legend>
    <c:plotVisOnly val="1"/>
    <c:dispBlanksAs val="zero"/>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'Pitanje 9 i 10'!$C$24</c:f>
              <c:strCache>
                <c:ptCount val="1"/>
                <c:pt idx="0">
                  <c:v>Poverenje RTS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'Pitanje 9 i 10'!$B$25:$B$29</c:f>
              <c:numCache>
                <c:formatCode>General</c:formatCode>
                <c:ptCount val="5"/>
                <c:pt idx="0">
                  <c:v>1</c:v>
                </c:pt>
                <c:pt idx="1">
                  <c:v>2</c:v>
                </c:pt>
                <c:pt idx="2">
                  <c:v>3</c:v>
                </c:pt>
                <c:pt idx="3">
                  <c:v>4</c:v>
                </c:pt>
                <c:pt idx="4">
                  <c:v>5</c:v>
                </c:pt>
              </c:numCache>
            </c:numRef>
          </c:cat>
          <c:val>
            <c:numRef>
              <c:f>'Pitanje 9 i 10'!$C$25:$C$29</c:f>
              <c:numCache>
                <c:formatCode>0.0%</c:formatCode>
                <c:ptCount val="5"/>
                <c:pt idx="0">
                  <c:v>0.158</c:v>
                </c:pt>
                <c:pt idx="1">
                  <c:v>0.20699999999999999</c:v>
                </c:pt>
                <c:pt idx="2" formatCode="0%">
                  <c:v>0.27</c:v>
                </c:pt>
                <c:pt idx="3">
                  <c:v>0.23799999999999999</c:v>
                </c:pt>
                <c:pt idx="4">
                  <c:v>0.127</c:v>
                </c:pt>
              </c:numCache>
            </c:numRef>
          </c:val>
          <c:extLst xmlns:c16r2="http://schemas.microsoft.com/office/drawing/2015/06/chart">
            <c:ext xmlns:c16="http://schemas.microsoft.com/office/drawing/2014/chart" uri="{C3380CC4-5D6E-409C-BE32-E72D297353CC}">
              <c16:uniqueId val="{00000000-B25E-424A-90F3-73B2EE27DFA4}"/>
            </c:ext>
          </c:extLst>
        </c:ser>
        <c:ser>
          <c:idx val="1"/>
          <c:order val="1"/>
          <c:tx>
            <c:strRef>
              <c:f>'Pitanje 9 i 10'!$D$24</c:f>
              <c:strCache>
                <c:ptCount val="1"/>
                <c:pt idx="0">
                  <c:v>Poverenje Pink i Happy TV</c:v>
                </c:pt>
              </c:strCache>
            </c:strRef>
          </c:tx>
          <c:spPr>
            <a:solidFill>
              <a:schemeClr val="accent2"/>
            </a:solidFill>
            <a:ln>
              <a:noFill/>
            </a:ln>
            <a:effectLst/>
          </c:spPr>
          <c:invertIfNegative val="0"/>
          <c:dLbls>
            <c:dLbl>
              <c:idx val="0"/>
              <c:layout>
                <c:manualLayout>
                  <c:x val="0"/>
                  <c:y val="0"/>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F26-41CE-8B06-13FB1F12A574}"/>
                </c:ext>
                <c:ext xmlns:c15="http://schemas.microsoft.com/office/drawing/2012/chart" uri="{CE6537A1-D6FC-4f65-9D91-7224C49458BB}">
                  <c15:layout/>
                </c:ext>
              </c:extLst>
            </c:dLbl>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'Pitanje 9 i 10'!$B$25:$B$29</c:f>
              <c:numCache>
                <c:formatCode>General</c:formatCode>
                <c:ptCount val="5"/>
                <c:pt idx="0">
                  <c:v>1</c:v>
                </c:pt>
                <c:pt idx="1">
                  <c:v>2</c:v>
                </c:pt>
                <c:pt idx="2">
                  <c:v>3</c:v>
                </c:pt>
                <c:pt idx="3">
                  <c:v>4</c:v>
                </c:pt>
                <c:pt idx="4">
                  <c:v>5</c:v>
                </c:pt>
              </c:numCache>
            </c:numRef>
          </c:cat>
          <c:val>
            <c:numRef>
              <c:f>'Pitanje 9 i 10'!$D$25:$D$29</c:f>
              <c:numCache>
                <c:formatCode>0.0%</c:formatCode>
                <c:ptCount val="5"/>
                <c:pt idx="0">
                  <c:v>0.53700000000000003</c:v>
                </c:pt>
                <c:pt idx="1">
                  <c:v>0.224</c:v>
                </c:pt>
                <c:pt idx="2">
                  <c:v>0.14199999999999999</c:v>
                </c:pt>
                <c:pt idx="3">
                  <c:v>8.2000000000000003E-2</c:v>
                </c:pt>
                <c:pt idx="4">
                  <c:v>1.4999999999999999E-2</c:v>
                </c:pt>
              </c:numCache>
            </c:numRef>
          </c:val>
          <c:extLst xmlns:c16r2="http://schemas.microsoft.com/office/drawing/2015/06/chart">
            <c:ext xmlns:c16="http://schemas.microsoft.com/office/drawing/2014/chart" uri="{C3380CC4-5D6E-409C-BE32-E72D297353CC}">
              <c16:uniqueId val="{00000001-B25E-424A-90F3-73B2EE27DFA4}"/>
            </c:ext>
          </c:extLst>
        </c:ser>
        <c:ser>
          <c:idx val="2"/>
          <c:order val="2"/>
          <c:tx>
            <c:strRef>
              <c:f>'Pitanje 9 i 10'!$E$24</c:f>
              <c:strCache>
                <c:ptCount val="1"/>
                <c:pt idx="0">
                  <c:v>Poverenje Prva</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'Pitanje 9 i 10'!$B$25:$B$29</c:f>
              <c:numCache>
                <c:formatCode>General</c:formatCode>
                <c:ptCount val="5"/>
                <c:pt idx="0">
                  <c:v>1</c:v>
                </c:pt>
                <c:pt idx="1">
                  <c:v>2</c:v>
                </c:pt>
                <c:pt idx="2">
                  <c:v>3</c:v>
                </c:pt>
                <c:pt idx="3">
                  <c:v>4</c:v>
                </c:pt>
                <c:pt idx="4">
                  <c:v>5</c:v>
                </c:pt>
              </c:numCache>
            </c:numRef>
          </c:cat>
          <c:val>
            <c:numRef>
              <c:f>'Pitanje 9 i 10'!$E$25:$E$29</c:f>
              <c:numCache>
                <c:formatCode>0.0%</c:formatCode>
                <c:ptCount val="5"/>
                <c:pt idx="0">
                  <c:v>0.19800000000000001</c:v>
                </c:pt>
                <c:pt idx="1">
                  <c:v>0.23899999999999999</c:v>
                </c:pt>
                <c:pt idx="2">
                  <c:v>0.32600000000000001</c:v>
                </c:pt>
                <c:pt idx="3">
                  <c:v>0.183</c:v>
                </c:pt>
                <c:pt idx="4">
                  <c:v>5.3999999999999999E-2</c:v>
                </c:pt>
              </c:numCache>
            </c:numRef>
          </c:val>
          <c:extLst xmlns:c16r2="http://schemas.microsoft.com/office/drawing/2015/06/chart">
            <c:ext xmlns:c16="http://schemas.microsoft.com/office/drawing/2014/chart" uri="{C3380CC4-5D6E-409C-BE32-E72D297353CC}">
              <c16:uniqueId val="{00000002-B25E-424A-90F3-73B2EE27DFA4}"/>
            </c:ext>
          </c:extLst>
        </c:ser>
        <c:ser>
          <c:idx val="3"/>
          <c:order val="3"/>
          <c:tx>
            <c:strRef>
              <c:f>'Pitanje 9 i 10'!$F$24</c:f>
              <c:strCache>
                <c:ptCount val="1"/>
                <c:pt idx="0">
                  <c:v>Poverenje N1 i NovaS</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sr-Latn-R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'Pitanje 9 i 10'!$B$25:$B$29</c:f>
              <c:numCache>
                <c:formatCode>General</c:formatCode>
                <c:ptCount val="5"/>
                <c:pt idx="0">
                  <c:v>1</c:v>
                </c:pt>
                <c:pt idx="1">
                  <c:v>2</c:v>
                </c:pt>
                <c:pt idx="2">
                  <c:v>3</c:v>
                </c:pt>
                <c:pt idx="3">
                  <c:v>4</c:v>
                </c:pt>
                <c:pt idx="4">
                  <c:v>5</c:v>
                </c:pt>
              </c:numCache>
            </c:numRef>
          </c:cat>
          <c:val>
            <c:numRef>
              <c:f>'Pitanje 9 i 10'!$F$25:$F$29</c:f>
              <c:numCache>
                <c:formatCode>0.0%</c:formatCode>
                <c:ptCount val="5"/>
                <c:pt idx="0">
                  <c:v>0.14099999999999999</c:v>
                </c:pt>
                <c:pt idx="1">
                  <c:v>0.14899999999999999</c:v>
                </c:pt>
                <c:pt idx="2">
                  <c:v>0.29099999999999998</c:v>
                </c:pt>
                <c:pt idx="3">
                  <c:v>0.29399999999999998</c:v>
                </c:pt>
                <c:pt idx="4">
                  <c:v>0.125</c:v>
                </c:pt>
              </c:numCache>
            </c:numRef>
          </c:val>
          <c:extLst xmlns:c16r2="http://schemas.microsoft.com/office/drawing/2015/06/chart">
            <c:ext xmlns:c16="http://schemas.microsoft.com/office/drawing/2014/chart" uri="{C3380CC4-5D6E-409C-BE32-E72D297353CC}">
              <c16:uniqueId val="{00000003-B25E-424A-90F3-73B2EE27DFA4}"/>
            </c:ext>
          </c:extLst>
        </c:ser>
        <c:dLbls>
          <c:showLegendKey val="0"/>
          <c:showVal val="1"/>
          <c:showCatName val="0"/>
          <c:showSerName val="0"/>
          <c:showPercent val="0"/>
          <c:showBubbleSize val="0"/>
        </c:dLbls>
        <c:gapWidth val="444"/>
        <c:overlap val="-90"/>
        <c:axId val="292804456"/>
        <c:axId val="292807984"/>
      </c:barChart>
      <c:catAx>
        <c:axId val="292804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bg1"/>
                </a:solidFill>
                <a:latin typeface="+mn-lt"/>
                <a:ea typeface="+mn-ea"/>
                <a:cs typeface="+mn-cs"/>
              </a:defRPr>
            </a:pPr>
            <a:endParaRPr lang="sr-Latn-RS"/>
          </a:p>
        </c:txPr>
        <c:crossAx val="292807984"/>
        <c:crosses val="autoZero"/>
        <c:auto val="1"/>
        <c:lblAlgn val="ctr"/>
        <c:lblOffset val="100"/>
        <c:noMultiLvlLbl val="0"/>
      </c:catAx>
      <c:valAx>
        <c:axId val="292807984"/>
        <c:scaling>
          <c:orientation val="minMax"/>
        </c:scaling>
        <c:delete val="1"/>
        <c:axPos val="l"/>
        <c:numFmt formatCode="0.0%" sourceLinked="1"/>
        <c:majorTickMark val="none"/>
        <c:minorTickMark val="none"/>
        <c:tickLblPos val="none"/>
        <c:crossAx val="292804456"/>
        <c:crosses val="autoZero"/>
        <c:crossBetween val="between"/>
      </c:valAx>
      <c:spPr>
        <a:noFill/>
        <a:ln>
          <a:noFill/>
        </a:ln>
        <a:effectLst/>
      </c:spPr>
    </c:plotArea>
    <c:legend>
      <c:legendPos val="b"/>
      <c:layout>
        <c:manualLayout>
          <c:xMode val="edge"/>
          <c:yMode val="edge"/>
          <c:x val="3.2622237608277288E-2"/>
          <c:y val="0.85005387022986822"/>
          <c:w val="0.93494545306231336"/>
          <c:h val="0.149946129770132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sr-Latn-RS"/>
        </a:p>
      </c:txPr>
    </c:legend>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sr-Latn-RS" sz="2000" dirty="0" smtClean="0">
                <a:effectLst>
                  <a:outerShdw blurRad="38100" dist="38100" dir="2700000" algn="tl">
                    <a:srgbClr val="000000">
                      <a:alpha val="43137"/>
                    </a:srgbClr>
                  </a:outerShdw>
                </a:effectLst>
              </a:rPr>
              <a:t>UTICAJ </a:t>
            </a:r>
            <a:r>
              <a:rPr lang="en-GB" sz="2000" dirty="0" smtClean="0">
                <a:effectLst>
                  <a:outerShdw blurRad="38100" dist="38100" dir="2700000" algn="tl">
                    <a:srgbClr val="000000">
                      <a:alpha val="43137"/>
                    </a:srgbClr>
                  </a:outerShdw>
                </a:effectLst>
              </a:rPr>
              <a:t>VIRUSA NA FINANSIJSKU SITUACIJU U DOMA</a:t>
            </a:r>
            <a:r>
              <a:rPr lang="sr-Latn-RS" sz="2000" dirty="0" smtClean="0">
                <a:effectLst>
                  <a:outerShdw blurRad="38100" dist="38100" dir="2700000" algn="tl">
                    <a:srgbClr val="000000">
                      <a:alpha val="43137"/>
                    </a:srgbClr>
                  </a:outerShdw>
                </a:effectLst>
              </a:rPr>
              <a:t>ĆINSTVU</a:t>
            </a:r>
            <a:endParaRPr lang="en-US" sz="2000" dirty="0">
              <a:effectLst>
                <a:outerShdw blurRad="38100" dist="38100" dir="2700000" algn="tl">
                  <a:srgbClr val="000000">
                    <a:alpha val="43137"/>
                  </a:srgbClr>
                </a:outerShdw>
              </a:effectLst>
            </a:endParaRP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sr-Latn-RS"/>
        </a:p>
      </c:txPr>
    </c:title>
    <c:autoTitleDeleted val="0"/>
    <c:plotArea>
      <c:layout/>
      <c:barChart>
        <c:barDir val="bar"/>
        <c:grouping val="clustered"/>
        <c:varyColors val="0"/>
        <c:ser>
          <c:idx val="0"/>
          <c:order val="0"/>
          <c:tx>
            <c:strRef>
              <c:f>'Pitanje 11 i 12'!$B$6</c:f>
              <c:strCache>
                <c:ptCount val="1"/>
                <c:pt idx="0">
                  <c:v>Valid Percent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r-Latn-R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'Pitanje 11 i 12'!$B$7:$B$11</c:f>
              <c:numCache>
                <c:formatCode>0.0%</c:formatCode>
                <c:ptCount val="5"/>
                <c:pt idx="0">
                  <c:v>0.12200000000000003</c:v>
                </c:pt>
                <c:pt idx="1">
                  <c:v>0.29100000000000009</c:v>
                </c:pt>
                <c:pt idx="2">
                  <c:v>0.39300000000000013</c:v>
                </c:pt>
                <c:pt idx="3" formatCode="0%">
                  <c:v>2.0000000000000007E-2</c:v>
                </c:pt>
                <c:pt idx="4">
                  <c:v>0.17400000000000004</c:v>
                </c:pt>
              </c:numCache>
            </c:numRef>
          </c:val>
          <c:extLst xmlns:c16r2="http://schemas.microsoft.com/office/drawing/2015/06/chart">
            <c:ext xmlns:c16="http://schemas.microsoft.com/office/drawing/2014/chart" uri="{C3380CC4-5D6E-409C-BE32-E72D297353CC}">
              <c16:uniqueId val="{00000000-AE5F-4294-94E7-26E54DCD17CD}"/>
            </c:ext>
          </c:extLst>
        </c:ser>
        <c:dLbls>
          <c:showLegendKey val="0"/>
          <c:showVal val="1"/>
          <c:showCatName val="0"/>
          <c:showSerName val="0"/>
          <c:showPercent val="0"/>
          <c:showBubbleSize val="0"/>
        </c:dLbls>
        <c:gapWidth val="182"/>
        <c:axId val="292805632"/>
        <c:axId val="292804848"/>
      </c:barChart>
      <c:catAx>
        <c:axId val="292805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r-Latn-RS"/>
          </a:p>
        </c:txPr>
        <c:crossAx val="292804848"/>
        <c:crosses val="autoZero"/>
        <c:auto val="1"/>
        <c:lblAlgn val="ctr"/>
        <c:lblOffset val="100"/>
        <c:noMultiLvlLbl val="0"/>
      </c:catAx>
      <c:valAx>
        <c:axId val="2928048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r-Latn-RS"/>
          </a:p>
        </c:txPr>
        <c:crossAx val="2928056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bg1"/>
                </a:solidFill>
                <a:effectLst>
                  <a:outerShdw blurRad="38100" dist="38100" dir="2700000" algn="tl">
                    <a:srgbClr val="000000">
                      <a:alpha val="43137"/>
                    </a:srgbClr>
                  </a:outerShdw>
                </a:effectLst>
                <a:latin typeface="+mj-lt"/>
                <a:ea typeface="+mj-ea"/>
                <a:cs typeface="+mj-cs"/>
              </a:defRPr>
            </a:pPr>
            <a:r>
              <a:rPr lang="sr-Latn-RS" dirty="0" smtClean="0">
                <a:effectLst>
                  <a:outerShdw blurRad="38100" dist="38100" dir="2700000" algn="tl">
                    <a:srgbClr val="000000">
                      <a:alpha val="43137"/>
                    </a:srgbClr>
                  </a:outerShdw>
                </a:effectLst>
              </a:rPr>
              <a:t>ZABRINUTOST</a:t>
            </a:r>
            <a:r>
              <a:rPr lang="en-GB" dirty="0" smtClean="0">
                <a:effectLst>
                  <a:outerShdw blurRad="38100" dist="38100" dir="2700000" algn="tl">
                    <a:srgbClr val="000000">
                      <a:alpha val="43137"/>
                    </a:srgbClr>
                  </a:outerShdw>
                </a:effectLst>
              </a:rPr>
              <a:t> ZBOG SITUACIJE</a:t>
            </a:r>
            <a:endParaRPr lang="en-US" dirty="0">
              <a:effectLst>
                <a:outerShdw blurRad="38100" dist="38100" dir="2700000" algn="tl">
                  <a:srgbClr val="000000">
                    <a:alpha val="43137"/>
                  </a:srgbClr>
                </a:outerShdw>
              </a:effectLst>
            </a:endParaRPr>
          </a:p>
        </c:rich>
      </c:tx>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bg1"/>
              </a:solidFill>
              <a:effectLst>
                <a:outerShdw blurRad="38100" dist="38100" dir="2700000" algn="tl">
                  <a:srgbClr val="000000">
                    <a:alpha val="43137"/>
                  </a:srgbClr>
                </a:outerShdw>
              </a:effectLst>
              <a:latin typeface="+mj-lt"/>
              <a:ea typeface="+mj-ea"/>
              <a:cs typeface="+mj-cs"/>
            </a:defRPr>
          </a:pPr>
          <a:endParaRPr lang="sr-Latn-RS"/>
        </a:p>
      </c:txPr>
    </c:title>
    <c:autoTitleDeleted val="0"/>
    <c:plotArea>
      <c:layout/>
      <c:barChart>
        <c:barDir val="col"/>
        <c:grouping val="clustered"/>
        <c:varyColors val="0"/>
        <c:ser>
          <c:idx val="0"/>
          <c:order val="0"/>
          <c:tx>
            <c:strRef>
              <c:f>'Pitanje 11 i 12'!$B$24</c:f>
              <c:strCache>
                <c:ptCount val="1"/>
                <c:pt idx="0">
                  <c:v>Valid Percent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'Pitanje 11 i 12'!$A$25:$A$29</c:f>
              <c:numCache>
                <c:formatCode>General</c:formatCode>
                <c:ptCount val="5"/>
                <c:pt idx="0">
                  <c:v>1</c:v>
                </c:pt>
                <c:pt idx="1">
                  <c:v>2</c:v>
                </c:pt>
                <c:pt idx="2">
                  <c:v>3</c:v>
                </c:pt>
                <c:pt idx="3">
                  <c:v>4</c:v>
                </c:pt>
                <c:pt idx="4">
                  <c:v>5</c:v>
                </c:pt>
              </c:numCache>
            </c:numRef>
          </c:cat>
          <c:val>
            <c:numRef>
              <c:f>'Pitanje 11 i 12'!$B$25:$B$29</c:f>
              <c:numCache>
                <c:formatCode>0.0%</c:formatCode>
                <c:ptCount val="5"/>
                <c:pt idx="0">
                  <c:v>5.1999999999999998E-2</c:v>
                </c:pt>
                <c:pt idx="1">
                  <c:v>0.13300000000000001</c:v>
                </c:pt>
                <c:pt idx="2" formatCode="0%">
                  <c:v>0.3600000000000001</c:v>
                </c:pt>
                <c:pt idx="3">
                  <c:v>0.30900000000000011</c:v>
                </c:pt>
                <c:pt idx="4">
                  <c:v>0.14600000000000005</c:v>
                </c:pt>
              </c:numCache>
            </c:numRef>
          </c:val>
          <c:extLst xmlns:c16r2="http://schemas.microsoft.com/office/drawing/2015/06/chart">
            <c:ext xmlns:c16="http://schemas.microsoft.com/office/drawing/2014/chart" uri="{C3380CC4-5D6E-409C-BE32-E72D297353CC}">
              <c16:uniqueId val="{00000000-EC58-4F83-AC55-F9F0F86101C0}"/>
            </c:ext>
          </c:extLst>
        </c:ser>
        <c:dLbls>
          <c:showLegendKey val="0"/>
          <c:showVal val="0"/>
          <c:showCatName val="0"/>
          <c:showSerName val="0"/>
          <c:showPercent val="0"/>
          <c:showBubbleSize val="0"/>
        </c:dLbls>
        <c:gapWidth val="199"/>
        <c:axId val="292803280"/>
        <c:axId val="292803672"/>
      </c:barChart>
      <c:catAx>
        <c:axId val="29280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mn-lt"/>
                <a:ea typeface="+mn-ea"/>
                <a:cs typeface="+mn-cs"/>
              </a:defRPr>
            </a:pPr>
            <a:endParaRPr lang="sr-Latn-RS"/>
          </a:p>
        </c:txPr>
        <c:crossAx val="292803672"/>
        <c:crosses val="autoZero"/>
        <c:auto val="1"/>
        <c:lblAlgn val="ctr"/>
        <c:lblOffset val="100"/>
        <c:noMultiLvlLbl val="0"/>
      </c:catAx>
      <c:valAx>
        <c:axId val="2928036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r-Latn-RS"/>
          </a:p>
        </c:txPr>
        <c:crossAx val="2928032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r-Latn-R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600" b="0">
                <a:solidFill>
                  <a:schemeClr val="bg1"/>
                </a:solidFill>
                <a:latin typeface="Roboto"/>
              </a:defRPr>
            </a:pPr>
            <a:r>
              <a:rPr lang="en-US">
                <a:solidFill>
                  <a:schemeClr val="bg1"/>
                </a:solidFill>
              </a:rPr>
              <a:t>Ocena zdravstvenog sistema </a:t>
            </a:r>
          </a:p>
        </c:rich>
      </c:tx>
      <c:layout/>
      <c:overlay val="0"/>
    </c:title>
    <c:autoTitleDeleted val="0"/>
    <c:plotArea>
      <c:layout/>
      <c:pieChart>
        <c:varyColors val="1"/>
        <c:ser>
          <c:idx val="0"/>
          <c:order val="0"/>
          <c:dPt>
            <c:idx val="0"/>
            <c:bubble3D val="0"/>
            <c:spPr>
              <a:solidFill>
                <a:srgbClr val="4285F4"/>
              </a:solidFill>
            </c:spPr>
            <c:extLst xmlns:c16r2="http://schemas.microsoft.com/office/drawing/2015/06/chart">
              <c:ext xmlns:c16="http://schemas.microsoft.com/office/drawing/2014/chart" uri="{C3380CC4-5D6E-409C-BE32-E72D297353CC}">
                <c16:uniqueId val="{00000001-D43B-474B-991B-DBE2C0133938}"/>
              </c:ext>
            </c:extLst>
          </c:dPt>
          <c:dPt>
            <c:idx val="1"/>
            <c:bubble3D val="0"/>
            <c:spPr>
              <a:solidFill>
                <a:srgbClr val="DB4437"/>
              </a:solidFill>
            </c:spPr>
            <c:extLst xmlns:c16r2="http://schemas.microsoft.com/office/drawing/2015/06/chart">
              <c:ext xmlns:c16="http://schemas.microsoft.com/office/drawing/2014/chart" uri="{C3380CC4-5D6E-409C-BE32-E72D297353CC}">
                <c16:uniqueId val="{00000003-D43B-474B-991B-DBE2C0133938}"/>
              </c:ext>
            </c:extLst>
          </c:dPt>
          <c:dPt>
            <c:idx val="2"/>
            <c:bubble3D val="0"/>
            <c:spPr>
              <a:solidFill>
                <a:srgbClr val="F4B400"/>
              </a:solidFill>
            </c:spPr>
            <c:extLst xmlns:c16r2="http://schemas.microsoft.com/office/drawing/2015/06/chart">
              <c:ext xmlns:c16="http://schemas.microsoft.com/office/drawing/2014/chart" uri="{C3380CC4-5D6E-409C-BE32-E72D297353CC}">
                <c16:uniqueId val="{00000005-D43B-474B-991B-DBE2C0133938}"/>
              </c:ext>
            </c:extLst>
          </c:dPt>
          <c:dPt>
            <c:idx val="3"/>
            <c:bubble3D val="0"/>
            <c:spPr>
              <a:solidFill>
                <a:srgbClr val="0F9D58"/>
              </a:solidFill>
            </c:spPr>
            <c:extLst xmlns:c16r2="http://schemas.microsoft.com/office/drawing/2015/06/chart">
              <c:ext xmlns:c16="http://schemas.microsoft.com/office/drawing/2014/chart" uri="{C3380CC4-5D6E-409C-BE32-E72D297353CC}">
                <c16:uniqueId val="{00000007-D43B-474B-991B-DBE2C0133938}"/>
              </c:ext>
            </c:extLst>
          </c:dPt>
          <c:dPt>
            <c:idx val="4"/>
            <c:bubble3D val="0"/>
            <c:spPr>
              <a:solidFill>
                <a:srgbClr val="AB47BC"/>
              </a:solidFill>
            </c:spPr>
            <c:extLst xmlns:c16r2="http://schemas.microsoft.com/office/drawing/2015/06/chart">
              <c:ext xmlns:c16="http://schemas.microsoft.com/office/drawing/2014/chart" uri="{C3380CC4-5D6E-409C-BE32-E72D297353CC}">
                <c16:uniqueId val="{00000009-D43B-474B-991B-DBE2C0133938}"/>
              </c:ext>
            </c:extLst>
          </c:dPt>
          <c:dLbls>
            <c:dLbl>
              <c:idx val="0"/>
              <c:layout>
                <c:manualLayout>
                  <c:x val="-9.5371128608923925E-2"/>
                  <c:y val="0.13572510983296901"/>
                </c:manualLayout>
              </c:layout>
              <c:dLblPos val="bestFit"/>
              <c:showLegendKey val="1"/>
              <c:showVal val="1"/>
              <c:showCatName val="0"/>
              <c:showSerName val="0"/>
              <c:showPercent val="0"/>
              <c:showBubbleSize val="0"/>
              <c:extLst xmlns:c16r2="http://schemas.microsoft.com/office/drawing/2015/06/chart">
                <c:ext xmlns:c16="http://schemas.microsoft.com/office/drawing/2014/chart" uri="{C3380CC4-5D6E-409C-BE32-E72D297353CC}">
                  <c16:uniqueId val="{00000001-D43B-474B-991B-DBE2C0133938}"/>
                </c:ext>
                <c:ext xmlns:c15="http://schemas.microsoft.com/office/drawing/2012/chart" uri="{CE6537A1-D6FC-4f65-9D91-7224C49458BB}">
                  <c15:layout/>
                </c:ext>
              </c:extLst>
            </c:dLbl>
            <c:dLbl>
              <c:idx val="1"/>
              <c:layout>
                <c:manualLayout>
                  <c:x val="-0.16633639545056875"/>
                  <c:y val="-6.8535772651060114E-3"/>
                </c:manualLayout>
              </c:layout>
              <c:dLblPos val="bestFit"/>
              <c:showLegendKey val="1"/>
              <c:showVal val="1"/>
              <c:showCatName val="0"/>
              <c:showSerName val="0"/>
              <c:showPercent val="0"/>
              <c:showBubbleSize val="0"/>
              <c:extLst xmlns:c16r2="http://schemas.microsoft.com/office/drawing/2015/06/chart">
                <c:ext xmlns:c16="http://schemas.microsoft.com/office/drawing/2014/chart" uri="{C3380CC4-5D6E-409C-BE32-E72D297353CC}">
                  <c16:uniqueId val="{00000003-D43B-474B-991B-DBE2C0133938}"/>
                </c:ext>
                <c:ext xmlns:c15="http://schemas.microsoft.com/office/drawing/2012/chart" uri="{CE6537A1-D6FC-4f65-9D91-7224C49458BB}">
                  <c15:layout/>
                </c:ext>
              </c:extLst>
            </c:dLbl>
            <c:dLbl>
              <c:idx val="4"/>
              <c:layout>
                <c:manualLayout>
                  <c:x val="2.8154629535722994E-2"/>
                  <c:y val="0.14498879918982407"/>
                </c:manualLayout>
              </c:layout>
              <c:dLblPos val="bestFit"/>
              <c:showLegendKey val="1"/>
              <c:showVal val="1"/>
              <c:showCatName val="0"/>
              <c:showSerName val="0"/>
              <c:showPercent val="0"/>
              <c:showBubbleSize val="0"/>
              <c:extLst xmlns:c16r2="http://schemas.microsoft.com/office/drawing/2015/06/chart">
                <c:ext xmlns:c16="http://schemas.microsoft.com/office/drawing/2014/chart" uri="{C3380CC4-5D6E-409C-BE32-E72D297353CC}">
                  <c16:uniqueId val="{00000009-D43B-474B-991B-DBE2C0133938}"/>
                </c:ex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600" b="1">
                    <a:solidFill>
                      <a:schemeClr val="bg1"/>
                    </a:solidFill>
                  </a:defRPr>
                </a:pPr>
                <a:endParaRPr lang="sr-Latn-RS"/>
              </a:p>
            </c:txPr>
            <c:dLblPos val="bestFit"/>
            <c:showLegendKey val="1"/>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ext>
            </c:extLst>
          </c:dLbls>
          <c:cat>
            <c:strRef>
              <c:f>[1]Лист1!$A$2:$A$6</c:f>
              <c:strCache>
                <c:ptCount val="5"/>
                <c:pt idx="0">
                  <c:v>Veoma loše </c:v>
                </c:pt>
                <c:pt idx="1">
                  <c:v>Uglavnom loše </c:v>
                </c:pt>
                <c:pt idx="2">
                  <c:v>Ni loše ni dobro</c:v>
                </c:pt>
                <c:pt idx="3">
                  <c:v>Veoma dobro</c:v>
                </c:pt>
                <c:pt idx="4">
                  <c:v>Ne mogu da procenim</c:v>
                </c:pt>
              </c:strCache>
            </c:strRef>
          </c:cat>
          <c:val>
            <c:numRef>
              <c:f>[1]Лист1!$B$2:$B$6</c:f>
              <c:numCache>
                <c:formatCode>General</c:formatCode>
                <c:ptCount val="5"/>
                <c:pt idx="0">
                  <c:v>13</c:v>
                </c:pt>
                <c:pt idx="1">
                  <c:v>22.2</c:v>
                </c:pt>
                <c:pt idx="2">
                  <c:v>37</c:v>
                </c:pt>
                <c:pt idx="3">
                  <c:v>21.2</c:v>
                </c:pt>
                <c:pt idx="4">
                  <c:v>6.6</c:v>
                </c:pt>
              </c:numCache>
            </c:numRef>
          </c:val>
          <c:extLst xmlns:c16r2="http://schemas.microsoft.com/office/drawing/2015/06/chart">
            <c:ext xmlns:c16="http://schemas.microsoft.com/office/drawing/2014/chart" uri="{C3380CC4-5D6E-409C-BE32-E72D297353CC}">
              <c16:uniqueId val="{0000000A-D43B-474B-991B-DBE2C0133938}"/>
            </c:ext>
          </c:extLst>
        </c:ser>
        <c:dLbls>
          <c:showLegendKey val="0"/>
          <c:showVal val="0"/>
          <c:showCatName val="0"/>
          <c:showSerName val="0"/>
          <c:showPercent val="0"/>
          <c:showBubbleSize val="0"/>
          <c:showLeaderLines val="0"/>
        </c:dLbls>
        <c:firstSliceAng val="0"/>
      </c:pieChart>
    </c:plotArea>
    <c:legend>
      <c:legendPos val="r"/>
      <c:layout/>
      <c:overlay val="0"/>
      <c:txPr>
        <a:bodyPr/>
        <a:lstStyle/>
        <a:p>
          <a:pPr lvl="0">
            <a:defRPr sz="1800" b="0">
              <a:solidFill>
                <a:schemeClr val="bg1"/>
              </a:solidFill>
              <a:latin typeface="Roboto"/>
            </a:defRPr>
          </a:pPr>
          <a:endParaRPr lang="sr-Latn-RS"/>
        </a:p>
      </c:txPr>
    </c:legend>
    <c:plotVisOnly val="1"/>
    <c:dispBlanksAs val="zero"/>
    <c:showDLblsOverMax val="1"/>
  </c:chart>
  <c:spPr>
    <a:solidFill>
      <a:schemeClr val="tx1">
        <a:lumMod val="75000"/>
        <a:lumOff val="25000"/>
      </a:schemeClr>
    </a:solidFill>
  </c:spPr>
  <c:externalData r:id="rId1">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Reversed" id="22">
  <a:schemeClr val="accent2"/>
</cs:colorStyle>
</file>

<file path=ppt/charts/colors23.xml><?xml version="1.0" encoding="utf-8"?>
<cs:colorStyle xmlns:cs="http://schemas.microsoft.com/office/drawing/2012/chartStyle" xmlns:a="http://schemas.openxmlformats.org/drawingml/2006/main" meth="withinLinearReversed" id="22">
  <a:schemeClr val="accent2"/>
</cs:colorStyle>
</file>

<file path=ppt/charts/colors24.xml><?xml version="1.0" encoding="utf-8"?>
<cs:colorStyle xmlns:cs="http://schemas.microsoft.com/office/drawing/2012/chartStyle" xmlns:a="http://schemas.openxmlformats.org/drawingml/2006/main" meth="withinLinearReversed" id="22">
  <a:schemeClr val="accent2"/>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0.24769</cdr:x>
      <cdr:y>0.09799</cdr:y>
    </cdr:from>
    <cdr:to>
      <cdr:x>0.87885</cdr:x>
      <cdr:y>0.18923</cdr:y>
    </cdr:to>
    <cdr:sp macro="" textlink="">
      <cdr:nvSpPr>
        <cdr:cNvPr id="2" name="TextBox 1"/>
        <cdr:cNvSpPr txBox="1"/>
      </cdr:nvSpPr>
      <cdr:spPr>
        <a:xfrm xmlns:a="http://schemas.openxmlformats.org/drawingml/2006/main">
          <a:off x="2226911" y="779929"/>
          <a:ext cx="5674658" cy="7261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80EE5ACE-7A06-495D-99D6-1802CCAD616C}" type="datetimeFigureOut">
              <a:rPr lang="sr-Cyrl-RS" smtClean="0"/>
              <a:pPr/>
              <a:t>23.05.2020.</a:t>
            </a:fld>
            <a:endParaRPr lang="sr-Cyrl-RS"/>
          </a:p>
        </p:txBody>
      </p:sp>
      <p:sp>
        <p:nvSpPr>
          <p:cNvPr id="5" name="Footer Placeholder 4"/>
          <p:cNvSpPr>
            <a:spLocks noGrp="1"/>
          </p:cNvSpPr>
          <p:nvPr>
            <p:ph type="ftr" sz="quarter" idx="11"/>
          </p:nvPr>
        </p:nvSpPr>
        <p:spPr>
          <a:xfrm>
            <a:off x="1876424" y="5410201"/>
            <a:ext cx="5124886" cy="365125"/>
          </a:xfrm>
        </p:spPr>
        <p:txBody>
          <a:bodyPr/>
          <a:lstStyle/>
          <a:p>
            <a:endParaRPr lang="sr-Cyrl-RS"/>
          </a:p>
        </p:txBody>
      </p:sp>
      <p:sp>
        <p:nvSpPr>
          <p:cNvPr id="6" name="Slide Number Placeholder 5"/>
          <p:cNvSpPr>
            <a:spLocks noGrp="1"/>
          </p:cNvSpPr>
          <p:nvPr>
            <p:ph type="sldNum" sz="quarter" idx="12"/>
          </p:nvPr>
        </p:nvSpPr>
        <p:spPr>
          <a:xfrm>
            <a:off x="9896911" y="5410199"/>
            <a:ext cx="771089" cy="365125"/>
          </a:xfrm>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425274546"/>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3890384910"/>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2156779451"/>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EF0BE36E-C943-47D9-9251-77928993AC62}" type="slidenum">
              <a:rPr lang="sr-Cyrl-RS" smtClean="0"/>
              <a:pPr/>
              <a:t>‹#›</a:t>
            </a:fld>
            <a:endParaRPr lang="sr-Cyrl-R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95783766"/>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1515345201"/>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4" name="Footer Placeholder 3"/>
          <p:cNvSpPr>
            <a:spLocks noGrp="1"/>
          </p:cNvSpPr>
          <p:nvPr>
            <p:ph type="ftr" sz="quarter" idx="11"/>
          </p:nvPr>
        </p:nvSpPr>
        <p:spPr/>
        <p:txBody>
          <a:bodyPr/>
          <a:lstStyle/>
          <a:p>
            <a:endParaRPr lang="sr-Cyrl-RS"/>
          </a:p>
        </p:txBody>
      </p:sp>
      <p:sp>
        <p:nvSpPr>
          <p:cNvPr id="5" name="Slide Number Placeholder 4"/>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71851632"/>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4" name="Footer Placeholder 3"/>
          <p:cNvSpPr>
            <a:spLocks noGrp="1"/>
          </p:cNvSpPr>
          <p:nvPr>
            <p:ph type="ftr" sz="quarter" idx="11"/>
          </p:nvPr>
        </p:nvSpPr>
        <p:spPr/>
        <p:txBody>
          <a:bodyPr/>
          <a:lstStyle/>
          <a:p>
            <a:endParaRPr lang="sr-Cyrl-RS"/>
          </a:p>
        </p:txBody>
      </p:sp>
      <p:sp>
        <p:nvSpPr>
          <p:cNvPr id="5" name="Slide Number Placeholder 4"/>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357249648"/>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957768461"/>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382431908"/>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1585181803"/>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3152722030"/>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480504698"/>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8" name="Footer Placeholder 7"/>
          <p:cNvSpPr>
            <a:spLocks noGrp="1"/>
          </p:cNvSpPr>
          <p:nvPr>
            <p:ph type="ftr" sz="quarter" idx="11"/>
          </p:nvPr>
        </p:nvSpPr>
        <p:spPr/>
        <p:txBody>
          <a:bodyPr/>
          <a:lstStyle/>
          <a:p>
            <a:endParaRPr lang="sr-Cyrl-RS"/>
          </a:p>
        </p:txBody>
      </p:sp>
      <p:sp>
        <p:nvSpPr>
          <p:cNvPr id="9" name="Slide Number Placeholder 8"/>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3129401689"/>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4" name="Footer Placeholder 3"/>
          <p:cNvSpPr>
            <a:spLocks noGrp="1"/>
          </p:cNvSpPr>
          <p:nvPr>
            <p:ph type="ftr" sz="quarter" idx="11"/>
          </p:nvPr>
        </p:nvSpPr>
        <p:spPr/>
        <p:txBody>
          <a:bodyPr/>
          <a:lstStyle/>
          <a:p>
            <a:endParaRPr lang="sr-Cyrl-RS"/>
          </a:p>
        </p:txBody>
      </p:sp>
      <p:sp>
        <p:nvSpPr>
          <p:cNvPr id="5" name="Slide Number Placeholder 4"/>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2689302676"/>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3" name="Footer Placeholder 2"/>
          <p:cNvSpPr>
            <a:spLocks noGrp="1"/>
          </p:cNvSpPr>
          <p:nvPr>
            <p:ph type="ftr" sz="quarter" idx="11"/>
          </p:nvPr>
        </p:nvSpPr>
        <p:spPr/>
        <p:txBody>
          <a:bodyPr/>
          <a:lstStyle/>
          <a:p>
            <a:endParaRPr lang="sr-Cyrl-RS"/>
          </a:p>
        </p:txBody>
      </p:sp>
      <p:sp>
        <p:nvSpPr>
          <p:cNvPr id="4" name="Slide Number Placeholder 3"/>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2602676595"/>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764400415"/>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E5ACE-7A06-495D-99D6-1802CCAD616C}" type="datetimeFigureOut">
              <a:rPr lang="sr-Cyrl-RS" smtClean="0"/>
              <a:pPr/>
              <a:t>23.05.2020.</a:t>
            </a:fld>
            <a:endParaRPr lang="sr-Cyrl-R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212695648"/>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0EE5ACE-7A06-495D-99D6-1802CCAD616C}" type="datetimeFigureOut">
              <a:rPr lang="sr-Cyrl-RS" smtClean="0"/>
              <a:pPr/>
              <a:t>23.05.2020.</a:t>
            </a:fld>
            <a:endParaRPr lang="sr-Cyrl-R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sr-Cyrl-R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F0BE36E-C943-47D9-9251-77928993AC62}" type="slidenum">
              <a:rPr lang="sr-Cyrl-RS" smtClean="0"/>
              <a:pPr/>
              <a:t>‹#›</a:t>
            </a:fld>
            <a:endParaRPr lang="sr-Cyrl-RS"/>
          </a:p>
        </p:txBody>
      </p:sp>
    </p:spTree>
    <p:extLst>
      <p:ext uri="{BB962C8B-B14F-4D97-AF65-F5344CB8AC3E}">
        <p14:creationId xmlns:p14="http://schemas.microsoft.com/office/powerpoint/2010/main" val="384268717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chart" Target="../charts/char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chart" Target="../charts/chart21.xml"/><Relationship Id="rId4" Type="http://schemas.openxmlformats.org/officeDocument/2006/relationships/chart" Target="../charts/chart20.xml"/></Relationships>
</file>

<file path=ppt/slides/_rels/slide1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chart" Target="../charts/chart2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chart" Target="../charts/chart25.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chart" Target="../charts/chart27.xml"/><Relationship Id="rId4" Type="http://schemas.openxmlformats.org/officeDocument/2006/relationships/chart" Target="../charts/chart26.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chart" Target="../charts/chart28.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chart" Target="../charts/chart29.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chart" Target="../charts/chart31.xml"/><Relationship Id="rId4" Type="http://schemas.openxmlformats.org/officeDocument/2006/relationships/chart" Target="../charts/char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hart" Target="../charts/chart4.xml"/><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32206" y="2527138"/>
            <a:ext cx="8560168" cy="1437963"/>
          </a:xfrm>
          <a:noFill/>
          <a:ln>
            <a:noFill/>
          </a:ln>
          <a:effectLst>
            <a:glow rad="228600">
              <a:schemeClr val="accent5">
                <a:satMod val="175000"/>
                <a:alpha val="40000"/>
              </a:schemeClr>
            </a:glow>
          </a:effectLst>
          <a:scene3d>
            <a:camera prst="obliqueTopLeft"/>
            <a:lightRig rig="threePt" dir="t"/>
          </a:scene3d>
        </p:spPr>
        <p:txBody>
          <a:bodyPr>
            <a:normAutofit/>
          </a:bodyPr>
          <a:lstStyle/>
          <a:p>
            <a:pPr algn="ctr"/>
            <a:r>
              <a:rPr lang="sr-Latn-RS" sz="4800" b="1" cap="none" dirty="0" smtClean="0">
                <a:ln w="9525">
                  <a:solidFill>
                    <a:schemeClr val="bg1"/>
                  </a:solidFill>
                  <a:prstDash val="solid"/>
                </a:ln>
                <a:effectLst>
                  <a:outerShdw blurRad="12700" dist="38100" dir="2700000" algn="tl" rotWithShape="0">
                    <a:schemeClr val="bg1">
                      <a:lumMod val="50000"/>
                    </a:schemeClr>
                  </a:outerShdw>
                </a:effectLst>
              </a:rPr>
              <a:t>Stavovi građana Republike Srbije o COVID-19 u Srbiji</a:t>
            </a:r>
            <a:endParaRPr lang="sr-Cyrl-RS" sz="4800" b="1" cap="none"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00541631"/>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tx1"/>
          </a:fgClr>
          <a:bgClr>
            <a:schemeClr val="tx1"/>
          </a:bgClr>
        </a:pattFill>
        <a:effectLst/>
      </p:bgPr>
    </p:bg>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406987382"/>
              </p:ext>
            </p:extLst>
          </p:nvPr>
        </p:nvGraphicFramePr>
        <p:xfrm>
          <a:off x="5723792" y="128171"/>
          <a:ext cx="6468208" cy="42439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416246333"/>
              </p:ext>
            </p:extLst>
          </p:nvPr>
        </p:nvGraphicFramePr>
        <p:xfrm>
          <a:off x="249042" y="2296697"/>
          <a:ext cx="5926675" cy="442766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846" y="475887"/>
            <a:ext cx="1436163" cy="163624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7725" y="4372144"/>
            <a:ext cx="2861839" cy="2097105"/>
          </a:xfrm>
          <a:prstGeom prst="rect">
            <a:avLst/>
          </a:prstGeom>
        </p:spPr>
      </p:pic>
    </p:spTree>
    <p:extLst>
      <p:ext uri="{BB962C8B-B14F-4D97-AF65-F5344CB8AC3E}">
        <p14:creationId xmlns:p14="http://schemas.microsoft.com/office/powerpoint/2010/main" val="3108342763"/>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55112697"/>
              </p:ext>
            </p:extLst>
          </p:nvPr>
        </p:nvGraphicFramePr>
        <p:xfrm>
          <a:off x="-446237" y="2332914"/>
          <a:ext cx="6482466" cy="4433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 xmlns:a16="http://schemas.microsoft.com/office/drawing/2014/main" id="{C241661A-9E69-4D23-A022-54AD7496BCB0}"/>
              </a:ext>
            </a:extLst>
          </p:cNvPr>
          <p:cNvGraphicFramePr>
            <a:graphicFrameLocks/>
          </p:cNvGraphicFramePr>
          <p:nvPr>
            <p:extLst>
              <p:ext uri="{D42A27DB-BD31-4B8C-83A1-F6EECF244321}">
                <p14:modId xmlns:p14="http://schemas.microsoft.com/office/powerpoint/2010/main" val="3328558277"/>
              </p:ext>
            </p:extLst>
          </p:nvPr>
        </p:nvGraphicFramePr>
        <p:xfrm>
          <a:off x="4785507" y="57251"/>
          <a:ext cx="5765262" cy="4303733"/>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6493" y="4503500"/>
            <a:ext cx="1945073" cy="2263248"/>
          </a:xfrm>
          <a:prstGeom prst="rect">
            <a:avLst/>
          </a:prstGeom>
        </p:spPr>
      </p:pic>
    </p:spTree>
    <p:extLst>
      <p:ext uri="{BB962C8B-B14F-4D97-AF65-F5344CB8AC3E}">
        <p14:creationId xmlns:p14="http://schemas.microsoft.com/office/powerpoint/2010/main" val="1489889524"/>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6" name="Rectangle 5"/>
          <p:cNvSpPr/>
          <p:nvPr/>
        </p:nvSpPr>
        <p:spPr>
          <a:xfrm>
            <a:off x="168812" y="1645919"/>
            <a:ext cx="7642946" cy="378420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r-Cyrl-RS">
              <a:solidFill>
                <a:schemeClr val="bg1"/>
              </a:solidFill>
            </a:endParaRPr>
          </a:p>
        </p:txBody>
      </p:sp>
      <p:sp>
        <p:nvSpPr>
          <p:cNvPr id="3" name="Content Placeholder 2"/>
          <p:cNvSpPr>
            <a:spLocks noGrp="1"/>
          </p:cNvSpPr>
          <p:nvPr>
            <p:ph idx="1"/>
          </p:nvPr>
        </p:nvSpPr>
        <p:spPr>
          <a:xfrm>
            <a:off x="-1" y="5528603"/>
            <a:ext cx="12041945" cy="1209821"/>
          </a:xfrm>
          <a:noFill/>
          <a:ln>
            <a:solidFill>
              <a:schemeClr val="dk1"/>
            </a:solidFill>
          </a:ln>
        </p:spPr>
        <p:txBody>
          <a:bodyPr>
            <a:noAutofit/>
          </a:bodyPr>
          <a:lstStyle/>
          <a:p>
            <a:r>
              <a:rPr lang="en-US" sz="1600" b="1" i="1" dirty="0" smtClean="0">
                <a:solidFill>
                  <a:schemeClr val="bg1"/>
                </a:solidFill>
              </a:rPr>
              <a:t>EU </a:t>
            </a:r>
            <a:r>
              <a:rPr lang="en-US" sz="1600" b="1" i="1" dirty="0">
                <a:solidFill>
                  <a:schemeClr val="bg1"/>
                </a:solidFill>
              </a:rPr>
              <a:t>stupa </a:t>
            </a:r>
            <a:r>
              <a:rPr lang="en-US" sz="1600" b="1" i="1" dirty="0" err="1">
                <a:solidFill>
                  <a:schemeClr val="bg1"/>
                </a:solidFill>
              </a:rPr>
              <a:t>na</a:t>
            </a:r>
            <a:r>
              <a:rPr lang="en-US" sz="1600" b="1" i="1" dirty="0">
                <a:solidFill>
                  <a:schemeClr val="bg1"/>
                </a:solidFill>
              </a:rPr>
              <a:t> </a:t>
            </a:r>
            <a:r>
              <a:rPr lang="en-US" sz="1600" b="1" i="1" dirty="0" err="1">
                <a:solidFill>
                  <a:schemeClr val="bg1"/>
                </a:solidFill>
              </a:rPr>
              <a:t>prvo</a:t>
            </a:r>
            <a:r>
              <a:rPr lang="en-US" sz="1600" b="1" i="1" dirty="0">
                <a:solidFill>
                  <a:schemeClr val="bg1"/>
                </a:solidFill>
              </a:rPr>
              <a:t> </a:t>
            </a:r>
            <a:r>
              <a:rPr lang="en-US" sz="1600" b="1" i="1" dirty="0" err="1">
                <a:solidFill>
                  <a:schemeClr val="bg1"/>
                </a:solidFill>
              </a:rPr>
              <a:t>mesto</a:t>
            </a:r>
            <a:r>
              <a:rPr lang="en-US" sz="1600" b="1" i="1" dirty="0">
                <a:solidFill>
                  <a:schemeClr val="bg1"/>
                </a:solidFill>
              </a:rPr>
              <a:t> </a:t>
            </a:r>
            <a:r>
              <a:rPr lang="en-US" sz="1600" b="1" i="1" dirty="0" err="1">
                <a:solidFill>
                  <a:schemeClr val="bg1"/>
                </a:solidFill>
              </a:rPr>
              <a:t>kada</a:t>
            </a:r>
            <a:r>
              <a:rPr lang="en-US" sz="1600" b="1" i="1" dirty="0">
                <a:solidFill>
                  <a:schemeClr val="bg1"/>
                </a:solidFill>
              </a:rPr>
              <a:t> se </a:t>
            </a:r>
            <a:r>
              <a:rPr lang="en-US" sz="1600" b="1" i="1" dirty="0" err="1">
                <a:solidFill>
                  <a:schemeClr val="bg1"/>
                </a:solidFill>
              </a:rPr>
              <a:t>radi</a:t>
            </a:r>
            <a:r>
              <a:rPr lang="en-US" sz="1600" b="1" i="1" dirty="0">
                <a:solidFill>
                  <a:schemeClr val="bg1"/>
                </a:solidFill>
              </a:rPr>
              <a:t> o </a:t>
            </a:r>
            <a:r>
              <a:rPr lang="en-US" sz="1600" b="1" i="1" dirty="0" err="1">
                <a:solidFill>
                  <a:schemeClr val="bg1"/>
                </a:solidFill>
              </a:rPr>
              <a:t>nepoverenju</a:t>
            </a:r>
            <a:r>
              <a:rPr lang="en-US" sz="1600" b="1" i="1" dirty="0">
                <a:solidFill>
                  <a:schemeClr val="bg1"/>
                </a:solidFill>
              </a:rPr>
              <a:t> </a:t>
            </a:r>
            <a:r>
              <a:rPr lang="en-US" sz="1600" b="1" i="1" dirty="0" err="1" smtClean="0">
                <a:solidFill>
                  <a:schemeClr val="bg1"/>
                </a:solidFill>
              </a:rPr>
              <a:t>gra</a:t>
            </a:r>
            <a:r>
              <a:rPr lang="sr-Latn-RS" sz="1600" b="1" i="1" dirty="0" smtClean="0">
                <a:solidFill>
                  <a:schemeClr val="bg1"/>
                </a:solidFill>
              </a:rPr>
              <a:t>đ</a:t>
            </a:r>
            <a:r>
              <a:rPr lang="en-US" sz="1600" b="1" i="1" dirty="0" err="1" smtClean="0">
                <a:solidFill>
                  <a:schemeClr val="bg1"/>
                </a:solidFill>
              </a:rPr>
              <a:t>ana</a:t>
            </a:r>
            <a:r>
              <a:rPr lang="en-US" sz="1600" b="1" i="1" dirty="0">
                <a:solidFill>
                  <a:schemeClr val="bg1"/>
                </a:solidFill>
              </a:rPr>
              <a:t>, </a:t>
            </a:r>
            <a:r>
              <a:rPr lang="en-US" sz="1600" b="1" i="1" dirty="0" err="1">
                <a:solidFill>
                  <a:schemeClr val="bg1"/>
                </a:solidFill>
              </a:rPr>
              <a:t>gde</a:t>
            </a:r>
            <a:r>
              <a:rPr lang="en-US" sz="1600" b="1" i="1" dirty="0">
                <a:solidFill>
                  <a:schemeClr val="bg1"/>
                </a:solidFill>
              </a:rPr>
              <a:t> </a:t>
            </a:r>
            <a:r>
              <a:rPr lang="en-US" sz="1600" b="1" i="1" dirty="0" err="1">
                <a:solidFill>
                  <a:schemeClr val="bg1"/>
                </a:solidFill>
              </a:rPr>
              <a:t>svega</a:t>
            </a:r>
            <a:r>
              <a:rPr lang="en-US" sz="1600" b="1" i="1" dirty="0">
                <a:solidFill>
                  <a:schemeClr val="bg1"/>
                </a:solidFill>
              </a:rPr>
              <a:t> 5,9% </a:t>
            </a:r>
            <a:r>
              <a:rPr lang="en-US" sz="1600" b="1" i="1" dirty="0" err="1">
                <a:solidFill>
                  <a:schemeClr val="bg1"/>
                </a:solidFill>
              </a:rPr>
              <a:t>misli</a:t>
            </a:r>
            <a:r>
              <a:rPr lang="en-US" sz="1600" b="1" i="1" dirty="0">
                <a:solidFill>
                  <a:schemeClr val="bg1"/>
                </a:solidFill>
              </a:rPr>
              <a:t> da </a:t>
            </a:r>
            <a:r>
              <a:rPr lang="en-US" sz="1600" b="1" i="1" dirty="0" err="1">
                <a:solidFill>
                  <a:schemeClr val="bg1"/>
                </a:solidFill>
              </a:rPr>
              <a:t>ce</a:t>
            </a:r>
            <a:r>
              <a:rPr lang="en-US" sz="1600" b="1" i="1" dirty="0">
                <a:solidFill>
                  <a:schemeClr val="bg1"/>
                </a:solidFill>
              </a:rPr>
              <a:t> </a:t>
            </a:r>
            <a:r>
              <a:rPr lang="en-US" sz="1600" b="1" i="1" dirty="0" err="1" smtClean="0">
                <a:solidFill>
                  <a:schemeClr val="bg1"/>
                </a:solidFill>
              </a:rPr>
              <a:t>pomo</a:t>
            </a:r>
            <a:r>
              <a:rPr lang="sr-Latn-RS" sz="1600" b="1" i="1" dirty="0" smtClean="0">
                <a:solidFill>
                  <a:schemeClr val="bg1"/>
                </a:solidFill>
              </a:rPr>
              <a:t>ć</a:t>
            </a:r>
            <a:r>
              <a:rPr lang="en-US" sz="1600" b="1" i="1" dirty="0" smtClean="0">
                <a:solidFill>
                  <a:schemeClr val="bg1"/>
                </a:solidFill>
              </a:rPr>
              <a:t> </a:t>
            </a:r>
            <a:r>
              <a:rPr lang="en-US" sz="1600" b="1" i="1" dirty="0">
                <a:solidFill>
                  <a:schemeClr val="bg1"/>
                </a:solidFill>
              </a:rPr>
              <a:t>od EU </a:t>
            </a:r>
            <a:r>
              <a:rPr lang="en-US" sz="1600" b="1" i="1" dirty="0" err="1">
                <a:solidFill>
                  <a:schemeClr val="bg1"/>
                </a:solidFill>
              </a:rPr>
              <a:t>uticati</a:t>
            </a:r>
            <a:r>
              <a:rPr lang="en-US" sz="1600" b="1" i="1" dirty="0">
                <a:solidFill>
                  <a:schemeClr val="bg1"/>
                </a:solidFill>
              </a:rPr>
              <a:t> </a:t>
            </a:r>
            <a:r>
              <a:rPr lang="en-US" sz="1600" b="1" i="1" dirty="0" err="1">
                <a:solidFill>
                  <a:schemeClr val="bg1"/>
                </a:solidFill>
              </a:rPr>
              <a:t>na</a:t>
            </a:r>
            <a:r>
              <a:rPr lang="en-US" sz="1600" b="1" i="1" dirty="0">
                <a:solidFill>
                  <a:schemeClr val="bg1"/>
                </a:solidFill>
              </a:rPr>
              <a:t> </a:t>
            </a:r>
            <a:r>
              <a:rPr lang="en-US" sz="1600" b="1" i="1" dirty="0" err="1">
                <a:solidFill>
                  <a:schemeClr val="bg1"/>
                </a:solidFill>
              </a:rPr>
              <a:t>suzbijanje</a:t>
            </a:r>
            <a:r>
              <a:rPr lang="en-US" sz="1600" b="1" i="1" dirty="0">
                <a:solidFill>
                  <a:schemeClr val="bg1"/>
                </a:solidFill>
              </a:rPr>
              <a:t> </a:t>
            </a:r>
            <a:r>
              <a:rPr lang="en-US" sz="1600" b="1" i="1" dirty="0" err="1" smtClean="0">
                <a:solidFill>
                  <a:schemeClr val="bg1"/>
                </a:solidFill>
              </a:rPr>
              <a:t>virusa</a:t>
            </a:r>
            <a:endParaRPr lang="sr-Cyrl-RS" sz="1600" b="1" dirty="0">
              <a:solidFill>
                <a:schemeClr val="bg1"/>
              </a:solidFill>
            </a:endParaRPr>
          </a:p>
          <a:p>
            <a:r>
              <a:rPr lang="sr-Latn-RS" sz="1600" b="1" i="1" dirty="0" smtClean="0">
                <a:solidFill>
                  <a:schemeClr val="bg1"/>
                </a:solidFill>
              </a:rPr>
              <a:t>Najbolje </a:t>
            </a:r>
            <a:r>
              <a:rPr lang="en-US" sz="1600" b="1" i="1" dirty="0" smtClean="0">
                <a:solidFill>
                  <a:schemeClr val="bg1"/>
                </a:solidFill>
              </a:rPr>
              <a:t>se </a:t>
            </a:r>
            <a:r>
              <a:rPr lang="en-US" sz="1600" b="1" i="1" dirty="0" err="1">
                <a:solidFill>
                  <a:schemeClr val="bg1"/>
                </a:solidFill>
              </a:rPr>
              <a:t>kotira</a:t>
            </a:r>
            <a:r>
              <a:rPr lang="en-US" sz="1600" b="1" i="1" dirty="0">
                <a:solidFill>
                  <a:schemeClr val="bg1"/>
                </a:solidFill>
              </a:rPr>
              <a:t> Kina, </a:t>
            </a:r>
            <a:r>
              <a:rPr lang="en-US" sz="1600" b="1" i="1" dirty="0" err="1">
                <a:solidFill>
                  <a:schemeClr val="bg1"/>
                </a:solidFill>
              </a:rPr>
              <a:t>gde</a:t>
            </a:r>
            <a:r>
              <a:rPr lang="en-US" sz="1600" b="1" i="1" dirty="0">
                <a:solidFill>
                  <a:schemeClr val="bg1"/>
                </a:solidFill>
              </a:rPr>
              <a:t> 52% </a:t>
            </a:r>
            <a:r>
              <a:rPr lang="en-US" sz="1600" b="1" i="1" dirty="0" err="1" smtClean="0">
                <a:solidFill>
                  <a:schemeClr val="bg1"/>
                </a:solidFill>
              </a:rPr>
              <a:t>gra</a:t>
            </a:r>
            <a:r>
              <a:rPr lang="sr-Latn-RS" sz="1600" b="1" i="1" dirty="0" smtClean="0">
                <a:solidFill>
                  <a:schemeClr val="bg1"/>
                </a:solidFill>
              </a:rPr>
              <a:t>đ</a:t>
            </a:r>
            <a:r>
              <a:rPr lang="en-US" sz="1600" b="1" i="1" dirty="0" err="1" smtClean="0">
                <a:solidFill>
                  <a:schemeClr val="bg1"/>
                </a:solidFill>
              </a:rPr>
              <a:t>ana</a:t>
            </a:r>
            <a:r>
              <a:rPr lang="en-US" sz="1600" b="1" i="1" dirty="0" smtClean="0">
                <a:solidFill>
                  <a:schemeClr val="bg1"/>
                </a:solidFill>
              </a:rPr>
              <a:t> </a:t>
            </a:r>
            <a:r>
              <a:rPr lang="en-US" sz="1600" b="1" i="1" dirty="0" err="1">
                <a:solidFill>
                  <a:schemeClr val="bg1"/>
                </a:solidFill>
              </a:rPr>
              <a:t>veruje</a:t>
            </a:r>
            <a:r>
              <a:rPr lang="en-US" sz="1600" b="1" i="1" dirty="0">
                <a:solidFill>
                  <a:schemeClr val="bg1"/>
                </a:solidFill>
              </a:rPr>
              <a:t> da </a:t>
            </a:r>
            <a:r>
              <a:rPr lang="sr-Latn-RS" sz="1600" b="1" i="1" dirty="0" err="1">
                <a:solidFill>
                  <a:schemeClr val="bg1"/>
                </a:solidFill>
              </a:rPr>
              <a:t>ć</a:t>
            </a:r>
            <a:r>
              <a:rPr lang="en-US" sz="1600" b="1" i="1" dirty="0" smtClean="0">
                <a:solidFill>
                  <a:schemeClr val="bg1"/>
                </a:solidFill>
              </a:rPr>
              <a:t>e </a:t>
            </a:r>
            <a:r>
              <a:rPr lang="sr-Latn-RS" sz="1600" b="1" i="1" dirty="0" smtClean="0">
                <a:solidFill>
                  <a:schemeClr val="bg1"/>
                </a:solidFill>
              </a:rPr>
              <a:t>intervencija</a:t>
            </a:r>
            <a:r>
              <a:rPr lang="en-US" sz="1600" b="1" i="1" dirty="0" smtClean="0">
                <a:solidFill>
                  <a:schemeClr val="bg1"/>
                </a:solidFill>
              </a:rPr>
              <a:t> </a:t>
            </a:r>
            <a:r>
              <a:rPr lang="en-US" sz="1600" b="1" i="1" dirty="0" err="1">
                <a:solidFill>
                  <a:schemeClr val="bg1"/>
                </a:solidFill>
              </a:rPr>
              <a:t>Kine</a:t>
            </a:r>
            <a:r>
              <a:rPr lang="en-US" sz="1600" b="1" i="1" dirty="0">
                <a:solidFill>
                  <a:schemeClr val="bg1"/>
                </a:solidFill>
              </a:rPr>
              <a:t> </a:t>
            </a:r>
            <a:r>
              <a:rPr lang="en-US" sz="1600" b="1" i="1" dirty="0" err="1" smtClean="0">
                <a:solidFill>
                  <a:schemeClr val="bg1"/>
                </a:solidFill>
              </a:rPr>
              <a:t>pomo</a:t>
            </a:r>
            <a:r>
              <a:rPr lang="sr-Latn-RS" sz="1600" b="1" i="1" dirty="0" smtClean="0">
                <a:solidFill>
                  <a:schemeClr val="bg1"/>
                </a:solidFill>
              </a:rPr>
              <a:t>ć</a:t>
            </a:r>
            <a:r>
              <a:rPr lang="en-US" sz="1600" b="1" i="1" dirty="0" err="1" smtClean="0">
                <a:solidFill>
                  <a:schemeClr val="bg1"/>
                </a:solidFill>
              </a:rPr>
              <a:t>i</a:t>
            </a:r>
            <a:r>
              <a:rPr lang="en-US" sz="1600" b="1" i="1" dirty="0">
                <a:solidFill>
                  <a:schemeClr val="bg1"/>
                </a:solidFill>
              </a:rPr>
              <a:t>, </a:t>
            </a:r>
            <a:r>
              <a:rPr lang="en-US" sz="1600" b="1" i="1" dirty="0" err="1">
                <a:solidFill>
                  <a:schemeClr val="bg1"/>
                </a:solidFill>
              </a:rPr>
              <a:t>sa</a:t>
            </a:r>
            <a:r>
              <a:rPr lang="en-US" sz="1600" b="1" i="1" dirty="0">
                <a:solidFill>
                  <a:schemeClr val="bg1"/>
                </a:solidFill>
              </a:rPr>
              <a:t> </a:t>
            </a:r>
            <a:r>
              <a:rPr lang="sr-Latn-RS" sz="1600" b="1" i="1" dirty="0" err="1">
                <a:solidFill>
                  <a:schemeClr val="bg1"/>
                </a:solidFill>
              </a:rPr>
              <a:t>č</a:t>
            </a:r>
            <a:r>
              <a:rPr lang="en-US" sz="1600" b="1" i="1" dirty="0" err="1" smtClean="0">
                <a:solidFill>
                  <a:schemeClr val="bg1"/>
                </a:solidFill>
              </a:rPr>
              <a:t>ak</a:t>
            </a:r>
            <a:r>
              <a:rPr lang="en-US" sz="1600" b="1" i="1" dirty="0" smtClean="0">
                <a:solidFill>
                  <a:schemeClr val="bg1"/>
                </a:solidFill>
              </a:rPr>
              <a:t> 25.3% </a:t>
            </a:r>
            <a:r>
              <a:rPr lang="en-US" sz="1600" b="1" i="1" dirty="0" err="1">
                <a:solidFill>
                  <a:schemeClr val="bg1"/>
                </a:solidFill>
              </a:rPr>
              <a:t>ispitanika</a:t>
            </a:r>
            <a:r>
              <a:rPr lang="en-US" sz="1600" b="1" i="1" dirty="0">
                <a:solidFill>
                  <a:schemeClr val="bg1"/>
                </a:solidFill>
              </a:rPr>
              <a:t> </a:t>
            </a:r>
            <a:r>
              <a:rPr lang="en-US" sz="1600" b="1" i="1" dirty="0" err="1">
                <a:solidFill>
                  <a:schemeClr val="bg1"/>
                </a:solidFill>
              </a:rPr>
              <a:t>koji</a:t>
            </a:r>
            <a:r>
              <a:rPr lang="en-US" sz="1600" b="1" i="1" dirty="0">
                <a:solidFill>
                  <a:schemeClr val="bg1"/>
                </a:solidFill>
              </a:rPr>
              <a:t> u </a:t>
            </a:r>
            <a:r>
              <a:rPr lang="en-US" sz="1600" b="1" i="1" dirty="0" err="1">
                <a:solidFill>
                  <a:schemeClr val="bg1"/>
                </a:solidFill>
              </a:rPr>
              <a:t>potpunosti</a:t>
            </a:r>
            <a:r>
              <a:rPr lang="en-US" sz="1600" b="1" i="1" dirty="0">
                <a:solidFill>
                  <a:schemeClr val="bg1"/>
                </a:solidFill>
              </a:rPr>
              <a:t> </a:t>
            </a:r>
            <a:r>
              <a:rPr lang="en-US" sz="1600" b="1" i="1" dirty="0" err="1">
                <a:solidFill>
                  <a:schemeClr val="bg1"/>
                </a:solidFill>
              </a:rPr>
              <a:t>veruju</a:t>
            </a:r>
            <a:r>
              <a:rPr lang="en-US" sz="1600" b="1" i="1" dirty="0">
                <a:solidFill>
                  <a:schemeClr val="bg1"/>
                </a:solidFill>
              </a:rPr>
              <a:t> da </a:t>
            </a:r>
            <a:r>
              <a:rPr lang="en-US" sz="1600" b="1" i="1" dirty="0" err="1">
                <a:solidFill>
                  <a:schemeClr val="bg1"/>
                </a:solidFill>
              </a:rPr>
              <a:t>ce</a:t>
            </a:r>
            <a:r>
              <a:rPr lang="en-US" sz="1600" b="1" i="1" dirty="0">
                <a:solidFill>
                  <a:schemeClr val="bg1"/>
                </a:solidFill>
              </a:rPr>
              <a:t> Kina </a:t>
            </a:r>
            <a:r>
              <a:rPr lang="en-US" sz="1600" b="1" i="1" dirty="0" err="1">
                <a:solidFill>
                  <a:schemeClr val="bg1"/>
                </a:solidFill>
              </a:rPr>
              <a:t>pomoći</a:t>
            </a:r>
            <a:r>
              <a:rPr lang="en-US" sz="1600" b="1" i="1" dirty="0">
                <a:solidFill>
                  <a:schemeClr val="bg1"/>
                </a:solidFill>
              </a:rPr>
              <a:t>.</a:t>
            </a:r>
            <a:endParaRPr lang="sr-Cyrl-RS" sz="1600" b="1" dirty="0">
              <a:solidFill>
                <a:schemeClr val="bg1"/>
              </a:solidFill>
            </a:endParaRPr>
          </a:p>
          <a:p>
            <a:r>
              <a:rPr lang="en-US" sz="1600" b="1" i="1" dirty="0" err="1" smtClean="0">
                <a:solidFill>
                  <a:schemeClr val="bg1"/>
                </a:solidFill>
              </a:rPr>
              <a:t>Rusija</a:t>
            </a:r>
            <a:r>
              <a:rPr lang="en-US" sz="1600" b="1" i="1" dirty="0" smtClean="0">
                <a:solidFill>
                  <a:schemeClr val="bg1"/>
                </a:solidFill>
              </a:rPr>
              <a:t> </a:t>
            </a:r>
            <a:r>
              <a:rPr lang="en-US" sz="1600" b="1" i="1" dirty="0" err="1">
                <a:solidFill>
                  <a:schemeClr val="bg1"/>
                </a:solidFill>
              </a:rPr>
              <a:t>koja</a:t>
            </a:r>
            <a:r>
              <a:rPr lang="en-US" sz="1600" b="1" i="1" dirty="0">
                <a:solidFill>
                  <a:schemeClr val="bg1"/>
                </a:solidFill>
              </a:rPr>
              <a:t> je </a:t>
            </a:r>
            <a:r>
              <a:rPr lang="en-US" sz="1600" b="1" i="1" dirty="0" err="1">
                <a:solidFill>
                  <a:schemeClr val="bg1"/>
                </a:solidFill>
              </a:rPr>
              <a:t>po</a:t>
            </a:r>
            <a:r>
              <a:rPr lang="en-US" sz="1600" b="1" i="1" dirty="0">
                <a:solidFill>
                  <a:schemeClr val="bg1"/>
                </a:solidFill>
              </a:rPr>
              <a:t> </a:t>
            </a:r>
            <a:r>
              <a:rPr lang="en-US" sz="1600" b="1" i="1" dirty="0" err="1">
                <a:solidFill>
                  <a:schemeClr val="bg1"/>
                </a:solidFill>
              </a:rPr>
              <a:t>poverenju</a:t>
            </a:r>
            <a:r>
              <a:rPr lang="en-US" sz="1600" b="1" i="1" dirty="0">
                <a:solidFill>
                  <a:schemeClr val="bg1"/>
                </a:solidFill>
              </a:rPr>
              <a:t> </a:t>
            </a:r>
            <a:r>
              <a:rPr lang="en-US" sz="1600" b="1" i="1" dirty="0" err="1">
                <a:solidFill>
                  <a:schemeClr val="bg1"/>
                </a:solidFill>
              </a:rPr>
              <a:t>građana</a:t>
            </a:r>
            <a:r>
              <a:rPr lang="en-US" sz="1600" b="1" i="1" dirty="0">
                <a:solidFill>
                  <a:schemeClr val="bg1"/>
                </a:solidFill>
              </a:rPr>
              <a:t> </a:t>
            </a:r>
            <a:r>
              <a:rPr lang="en-US" sz="1600" b="1" i="1" dirty="0" err="1" smtClean="0">
                <a:solidFill>
                  <a:schemeClr val="bg1"/>
                </a:solidFill>
              </a:rPr>
              <a:t>druga</a:t>
            </a:r>
            <a:r>
              <a:rPr lang="en-US" sz="1600" b="1" i="1" dirty="0" smtClean="0">
                <a:solidFill>
                  <a:schemeClr val="bg1"/>
                </a:solidFill>
              </a:rPr>
              <a:t> </a:t>
            </a:r>
            <a:r>
              <a:rPr lang="en-US" sz="1600" b="1" i="1" dirty="0">
                <a:solidFill>
                  <a:schemeClr val="bg1"/>
                </a:solidFill>
              </a:rPr>
              <a:t>50,5% </a:t>
            </a:r>
            <a:r>
              <a:rPr lang="en-US" sz="1600" b="1" i="1" dirty="0" err="1">
                <a:solidFill>
                  <a:schemeClr val="bg1"/>
                </a:solidFill>
              </a:rPr>
              <a:t>veruje</a:t>
            </a:r>
            <a:r>
              <a:rPr lang="en-US" sz="1600" b="1" i="1" dirty="0">
                <a:solidFill>
                  <a:schemeClr val="bg1"/>
                </a:solidFill>
              </a:rPr>
              <a:t> da </a:t>
            </a:r>
            <a:r>
              <a:rPr lang="en-US" sz="1600" b="1" i="1" dirty="0" err="1">
                <a:solidFill>
                  <a:schemeClr val="bg1"/>
                </a:solidFill>
              </a:rPr>
              <a:t>će</a:t>
            </a:r>
            <a:r>
              <a:rPr lang="en-US" sz="1600" b="1" i="1" dirty="0">
                <a:solidFill>
                  <a:schemeClr val="bg1"/>
                </a:solidFill>
              </a:rPr>
              <a:t> </a:t>
            </a:r>
            <a:r>
              <a:rPr lang="sr-Latn-RS" sz="1600" b="1" i="1" dirty="0" smtClean="0">
                <a:solidFill>
                  <a:schemeClr val="bg1"/>
                </a:solidFill>
              </a:rPr>
              <a:t>intervencija</a:t>
            </a:r>
            <a:r>
              <a:rPr lang="en-US" sz="1600" b="1" i="1" dirty="0" smtClean="0">
                <a:solidFill>
                  <a:schemeClr val="bg1"/>
                </a:solidFill>
              </a:rPr>
              <a:t> </a:t>
            </a:r>
            <a:r>
              <a:rPr lang="en-US" sz="1600" b="1" i="1" dirty="0" err="1">
                <a:solidFill>
                  <a:schemeClr val="bg1"/>
                </a:solidFill>
              </a:rPr>
              <a:t>iz</a:t>
            </a:r>
            <a:r>
              <a:rPr lang="en-US" sz="1600" b="1" i="1" dirty="0">
                <a:solidFill>
                  <a:schemeClr val="bg1"/>
                </a:solidFill>
              </a:rPr>
              <a:t> </a:t>
            </a:r>
            <a:r>
              <a:rPr lang="en-US" sz="1600" b="1" i="1" dirty="0" err="1">
                <a:solidFill>
                  <a:schemeClr val="bg1"/>
                </a:solidFill>
              </a:rPr>
              <a:t>Rusije</a:t>
            </a:r>
            <a:r>
              <a:rPr lang="en-US" sz="1600" b="1" i="1" dirty="0">
                <a:solidFill>
                  <a:schemeClr val="bg1"/>
                </a:solidFill>
              </a:rPr>
              <a:t> </a:t>
            </a:r>
            <a:r>
              <a:rPr lang="en-US" sz="1600" b="1" i="1" dirty="0" err="1">
                <a:solidFill>
                  <a:schemeClr val="bg1"/>
                </a:solidFill>
              </a:rPr>
              <a:t>uglavnom</a:t>
            </a:r>
            <a:r>
              <a:rPr lang="en-US" sz="1600" b="1" i="1" dirty="0">
                <a:solidFill>
                  <a:schemeClr val="bg1"/>
                </a:solidFill>
              </a:rPr>
              <a:t> </a:t>
            </a:r>
            <a:r>
              <a:rPr lang="en-US" sz="1600" b="1" i="1" dirty="0" err="1" smtClean="0">
                <a:solidFill>
                  <a:schemeClr val="bg1"/>
                </a:solidFill>
              </a:rPr>
              <a:t>pomoći</a:t>
            </a:r>
            <a:endParaRPr lang="sr-Cyrl-RS" sz="1600" b="1" dirty="0">
              <a:solidFill>
                <a:schemeClr val="bg1"/>
              </a:solidFill>
            </a:endParaRPr>
          </a:p>
        </p:txBody>
      </p:sp>
      <p:graphicFrame>
        <p:nvGraphicFramePr>
          <p:cNvPr id="5" name="Chart 4"/>
          <p:cNvGraphicFramePr>
            <a:graphicFrameLocks/>
          </p:cNvGraphicFramePr>
          <p:nvPr>
            <p:extLst>
              <p:ext uri="{D42A27DB-BD31-4B8C-83A1-F6EECF244321}">
                <p14:modId xmlns:p14="http://schemas.microsoft.com/office/powerpoint/2010/main" val="2264819491"/>
              </p:ext>
            </p:extLst>
          </p:nvPr>
        </p:nvGraphicFramePr>
        <p:xfrm>
          <a:off x="172474" y="1252026"/>
          <a:ext cx="8155600" cy="417810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275251" y="0"/>
            <a:ext cx="4916749" cy="1754326"/>
          </a:xfrm>
          <a:prstGeom prst="rect">
            <a:avLst/>
          </a:prstGeom>
          <a:noFill/>
          <a:ln>
            <a:solidFill>
              <a:schemeClr val="dk1"/>
            </a:solidFill>
          </a:ln>
        </p:spPr>
        <p:txBody>
          <a:bodyPr wrap="square" rtlCol="0">
            <a:spAutoFit/>
          </a:bodyPr>
          <a:lstStyle/>
          <a:p>
            <a:r>
              <a:rPr lang="sr-Latn-RS" dirty="0" smtClean="0">
                <a:solidFill>
                  <a:schemeClr val="bg1"/>
                </a:solidFill>
              </a:rPr>
              <a:t>P</a:t>
            </a:r>
            <a:r>
              <a:rPr lang="sr-Cyrl-RS" dirty="0" smtClean="0">
                <a:solidFill>
                  <a:schemeClr val="bg1"/>
                </a:solidFill>
              </a:rPr>
              <a:t>reko </a:t>
            </a:r>
            <a:r>
              <a:rPr lang="sr-Cyrl-RS" dirty="0">
                <a:solidFill>
                  <a:schemeClr val="bg1"/>
                </a:solidFill>
              </a:rPr>
              <a:t>polovine ispitanika koji pripadaju uzrastu od </a:t>
            </a:r>
            <a:r>
              <a:rPr lang="sr-Cyrl-RS" b="1" dirty="0">
                <a:solidFill>
                  <a:schemeClr val="bg1"/>
                </a:solidFill>
              </a:rPr>
              <a:t>18 do 64 godina smatraju da će </a:t>
            </a:r>
            <a:r>
              <a:rPr lang="sr-Latn-RS" b="1" dirty="0" smtClean="0">
                <a:solidFill>
                  <a:schemeClr val="bg1"/>
                </a:solidFill>
              </a:rPr>
              <a:t>intervencija</a:t>
            </a:r>
            <a:r>
              <a:rPr lang="sr-Cyrl-RS" b="1" dirty="0" smtClean="0">
                <a:solidFill>
                  <a:schemeClr val="bg1"/>
                </a:solidFill>
              </a:rPr>
              <a:t> </a:t>
            </a:r>
            <a:r>
              <a:rPr lang="sr-Cyrl-RS" b="1" dirty="0">
                <a:solidFill>
                  <a:schemeClr val="bg1"/>
                </a:solidFill>
              </a:rPr>
              <a:t>iz Kine uglavnom pomoći Srbiji</a:t>
            </a:r>
            <a:r>
              <a:rPr lang="sr-Cyrl-RS" dirty="0">
                <a:solidFill>
                  <a:schemeClr val="bg1"/>
                </a:solidFill>
              </a:rPr>
              <a:t>, međutim penzioneri (stariji od 65 godina) su složni po ovom pitanju i </a:t>
            </a:r>
            <a:r>
              <a:rPr lang="sr-Cyrl-RS" b="1" dirty="0">
                <a:solidFill>
                  <a:schemeClr val="bg1"/>
                </a:solidFill>
              </a:rPr>
              <a:t>preko 80% njih smatra da intervencija iz Kine poma</a:t>
            </a:r>
            <a:r>
              <a:rPr lang="sr-Latn-RS" b="1" dirty="0">
                <a:solidFill>
                  <a:schemeClr val="bg1"/>
                </a:solidFill>
              </a:rPr>
              <a:t>že</a:t>
            </a:r>
            <a:endParaRPr lang="sr-Cyrl-RS" dirty="0">
              <a:solidFill>
                <a:schemeClr val="bg1"/>
              </a:solidFill>
            </a:endParaRPr>
          </a:p>
        </p:txBody>
      </p:sp>
    </p:spTree>
    <p:extLst>
      <p:ext uri="{BB962C8B-B14F-4D97-AF65-F5344CB8AC3E}">
        <p14:creationId xmlns:p14="http://schemas.microsoft.com/office/powerpoint/2010/main" val="2527431653"/>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554134554"/>
              </p:ext>
            </p:extLst>
          </p:nvPr>
        </p:nvGraphicFramePr>
        <p:xfrm>
          <a:off x="2953026" y="412124"/>
          <a:ext cx="5847470" cy="64458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157044"/>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tx1"/>
          </a:fgClr>
          <a:bgClr>
            <a:schemeClr val="tx1"/>
          </a:bgClr>
        </a:patt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500" y="4286250"/>
            <a:ext cx="3238500" cy="2571750"/>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2334105186"/>
              </p:ext>
            </p:extLst>
          </p:nvPr>
        </p:nvGraphicFramePr>
        <p:xfrm>
          <a:off x="402560" y="716660"/>
          <a:ext cx="9106141" cy="4643131"/>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393" y="1718041"/>
            <a:ext cx="1886213" cy="17337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4209" y="1584673"/>
            <a:ext cx="295316" cy="26673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2735" y="1584673"/>
            <a:ext cx="295316" cy="266737"/>
          </a:xfrm>
          <a:prstGeom prst="rect">
            <a:avLst/>
          </a:prstGeom>
        </p:spPr>
      </p:pic>
    </p:spTree>
    <p:extLst>
      <p:ext uri="{BB962C8B-B14F-4D97-AF65-F5344CB8AC3E}">
        <p14:creationId xmlns:p14="http://schemas.microsoft.com/office/powerpoint/2010/main" val="2441509361"/>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53687" y="10728"/>
            <a:ext cx="3708959" cy="1624466"/>
          </a:xfrm>
        </p:spPr>
      </p:pic>
      <p:graphicFrame>
        <p:nvGraphicFramePr>
          <p:cNvPr id="5" name="Chart 4"/>
          <p:cNvGraphicFramePr>
            <a:graphicFrameLocks/>
          </p:cNvGraphicFramePr>
          <p:nvPr>
            <p:extLst>
              <p:ext uri="{D42A27DB-BD31-4B8C-83A1-F6EECF244321}">
                <p14:modId xmlns:p14="http://schemas.microsoft.com/office/powerpoint/2010/main" val="302885943"/>
              </p:ext>
            </p:extLst>
          </p:nvPr>
        </p:nvGraphicFramePr>
        <p:xfrm>
          <a:off x="970670" y="1547446"/>
          <a:ext cx="9031459" cy="38971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2853148"/>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BEBA8EAE-BF5A-486C-A8C5-ECC9F3942E4B}">
                <a14:imgProps xmlns:a14="http://schemas.microsoft.com/office/drawing/2010/main">
                  <a14:imgLayer r:embed="rId3">
                    <a14:imgEffect>
                      <a14:artisticPaintBrush/>
                    </a14:imgEffect>
                  </a14:imgLayer>
                </a14:imgProps>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622677993"/>
              </p:ext>
            </p:extLst>
          </p:nvPr>
        </p:nvGraphicFramePr>
        <p:xfrm>
          <a:off x="0" y="1856935"/>
          <a:ext cx="5387926" cy="46986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4239103289"/>
              </p:ext>
            </p:extLst>
          </p:nvPr>
        </p:nvGraphicFramePr>
        <p:xfrm>
          <a:off x="5472331" y="1397277"/>
          <a:ext cx="6585035" cy="535521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2588455" y="196948"/>
            <a:ext cx="7413674" cy="1200329"/>
          </a:xfrm>
          <a:prstGeom prst="rect">
            <a:avLst/>
          </a:prstGeom>
          <a:noFill/>
        </p:spPr>
        <p:txBody>
          <a:bodyPr wrap="square" rtlCol="0">
            <a:spAutoFit/>
          </a:bodyPr>
          <a:lstStyle/>
          <a:p>
            <a:r>
              <a:rPr lang="sr-Latn-RS" dirty="0" smtClean="0">
                <a:solidFill>
                  <a:schemeClr val="bg1"/>
                </a:solidFill>
              </a:rPr>
              <a:t>U </a:t>
            </a:r>
            <a:r>
              <a:rPr lang="sr-Cyrl-RS" dirty="0" smtClean="0">
                <a:solidFill>
                  <a:schemeClr val="bg1"/>
                </a:solidFill>
              </a:rPr>
              <a:t>velikoj </a:t>
            </a:r>
            <a:r>
              <a:rPr lang="sr-Cyrl-RS" dirty="0">
                <a:solidFill>
                  <a:schemeClr val="bg1"/>
                </a:solidFill>
              </a:rPr>
              <a:t>meri, čak </a:t>
            </a:r>
            <a:r>
              <a:rPr lang="sr-Cyrl-RS" b="1" dirty="0">
                <a:solidFill>
                  <a:schemeClr val="bg1"/>
                </a:solidFill>
              </a:rPr>
              <a:t>preko polovine penzionera veruje stučnjacima, dok grupe ispitanika između 18 i 64 godine uglavnom veruju, ali taj procenat ne premašuje 45%</a:t>
            </a:r>
            <a:r>
              <a:rPr lang="sr-Cyrl-RS" dirty="0">
                <a:solidFill>
                  <a:schemeClr val="bg1"/>
                </a:solidFill>
              </a:rPr>
              <a:t> ispitanika kao što je slučaj kod penzionera. Tu možemo videti određenu dozu generacijskog slaganja.</a:t>
            </a:r>
          </a:p>
        </p:txBody>
      </p:sp>
    </p:spTree>
    <p:extLst>
      <p:ext uri="{BB962C8B-B14F-4D97-AF65-F5344CB8AC3E}">
        <p14:creationId xmlns:p14="http://schemas.microsoft.com/office/powerpoint/2010/main" val="3200214792"/>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012" y="3691572"/>
            <a:ext cx="4707988" cy="3166427"/>
          </a:xfrm>
          <a:prstGeom prst="rect">
            <a:avLst/>
          </a:prstGeom>
        </p:spPr>
      </p:pic>
      <p:graphicFrame>
        <p:nvGraphicFramePr>
          <p:cNvPr id="4" name="Chart 3"/>
          <p:cNvGraphicFramePr>
            <a:graphicFrameLocks/>
          </p:cNvGraphicFramePr>
          <p:nvPr>
            <p:extLst>
              <p:ext uri="{D42A27DB-BD31-4B8C-83A1-F6EECF244321}">
                <p14:modId xmlns:p14="http://schemas.microsoft.com/office/powerpoint/2010/main" val="1710532390"/>
              </p:ext>
            </p:extLst>
          </p:nvPr>
        </p:nvGraphicFramePr>
        <p:xfrm>
          <a:off x="0" y="1384470"/>
          <a:ext cx="8187397" cy="50362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06674130"/>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65" y="242942"/>
            <a:ext cx="1366858" cy="1234581"/>
          </a:xfrm>
          <a:prstGeom prst="rect">
            <a:avLst/>
          </a:prstGeom>
        </p:spPr>
      </p:pic>
      <p:graphicFrame>
        <p:nvGraphicFramePr>
          <p:cNvPr id="8" name="Chart 7"/>
          <p:cNvGraphicFramePr/>
          <p:nvPr>
            <p:extLst>
              <p:ext uri="{D42A27DB-BD31-4B8C-83A1-F6EECF244321}">
                <p14:modId xmlns:p14="http://schemas.microsoft.com/office/powerpoint/2010/main" val="482224209"/>
              </p:ext>
            </p:extLst>
          </p:nvPr>
        </p:nvGraphicFramePr>
        <p:xfrm>
          <a:off x="1" y="142891"/>
          <a:ext cx="6302325" cy="38804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791013025"/>
              </p:ext>
            </p:extLst>
          </p:nvPr>
        </p:nvGraphicFramePr>
        <p:xfrm>
          <a:off x="5753100" y="2954801"/>
          <a:ext cx="6438900" cy="3733800"/>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589161"/>
            <a:ext cx="2363373" cy="2268839"/>
          </a:xfrm>
          <a:prstGeom prst="rect">
            <a:avLst/>
          </a:prstGeom>
        </p:spPr>
      </p:pic>
      <p:sp>
        <p:nvSpPr>
          <p:cNvPr id="12" name="TextBox 11"/>
          <p:cNvSpPr txBox="1"/>
          <p:nvPr/>
        </p:nvSpPr>
        <p:spPr>
          <a:xfrm>
            <a:off x="2363372" y="4846417"/>
            <a:ext cx="3938953"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r-Latn-RS" b="1" i="1" dirty="0" smtClean="0">
                <a:solidFill>
                  <a:schemeClr val="bg1"/>
                </a:solidFill>
              </a:rPr>
              <a:t>I</a:t>
            </a:r>
            <a:r>
              <a:rPr lang="sr-Cyrl-RS" b="1" i="1" dirty="0" smtClean="0">
                <a:solidFill>
                  <a:schemeClr val="bg1"/>
                </a:solidFill>
              </a:rPr>
              <a:t>znenađujuće </a:t>
            </a:r>
            <a:r>
              <a:rPr lang="sr-Cyrl-RS" b="1" i="1" dirty="0">
                <a:solidFill>
                  <a:schemeClr val="bg1"/>
                </a:solidFill>
              </a:rPr>
              <a:t>je što je preko 70% penzionera dalo odgovor da se u potpunosti slažu sa </a:t>
            </a:r>
            <a:r>
              <a:rPr lang="sr-Cyrl-RS" b="1" i="1" dirty="0" smtClean="0">
                <a:solidFill>
                  <a:schemeClr val="bg1"/>
                </a:solidFill>
              </a:rPr>
              <a:t>odlikom</a:t>
            </a:r>
            <a:r>
              <a:rPr lang="sr-Latn-RS" b="1" i="1" dirty="0" smtClean="0">
                <a:solidFill>
                  <a:schemeClr val="bg1"/>
                </a:solidFill>
              </a:rPr>
              <a:t> o uvođenju vanrednog stanja</a:t>
            </a:r>
            <a:r>
              <a:rPr lang="sr-Cyrl-RS" i="1" dirty="0" smtClean="0">
                <a:solidFill>
                  <a:schemeClr val="bg1"/>
                </a:solidFill>
              </a:rPr>
              <a:t>, </a:t>
            </a:r>
            <a:r>
              <a:rPr lang="sr-Cyrl-RS" i="1" dirty="0">
                <a:solidFill>
                  <a:schemeClr val="bg1"/>
                </a:solidFill>
              </a:rPr>
              <a:t>iako su znali da će nakon uvođenja </a:t>
            </a:r>
            <a:r>
              <a:rPr lang="sr-Cyrl-RS" i="1" dirty="0" smtClean="0">
                <a:solidFill>
                  <a:schemeClr val="bg1"/>
                </a:solidFill>
              </a:rPr>
              <a:t>biti </a:t>
            </a:r>
            <a:r>
              <a:rPr lang="sr-Cyrl-RS" i="1" dirty="0">
                <a:solidFill>
                  <a:schemeClr val="bg1"/>
                </a:solidFill>
              </a:rPr>
              <a:t>dug period u izolaciji i da neće moći da izlaze iz svojih domova</a:t>
            </a:r>
          </a:p>
        </p:txBody>
      </p:sp>
    </p:spTree>
    <p:extLst>
      <p:ext uri="{BB962C8B-B14F-4D97-AF65-F5344CB8AC3E}">
        <p14:creationId xmlns:p14="http://schemas.microsoft.com/office/powerpoint/2010/main" val="1272056417"/>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056315894"/>
              </p:ext>
            </p:extLst>
          </p:nvPr>
        </p:nvGraphicFramePr>
        <p:xfrm>
          <a:off x="6108529" y="1561514"/>
          <a:ext cx="5686425" cy="453734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42818"/>
            <a:ext cx="2726630" cy="2115182"/>
          </a:xfrm>
          <a:prstGeom prst="rect">
            <a:avLst/>
          </a:prstGeom>
        </p:spPr>
      </p:pic>
      <p:graphicFrame>
        <p:nvGraphicFramePr>
          <p:cNvPr id="6" name="Chart 5"/>
          <p:cNvGraphicFramePr/>
          <p:nvPr>
            <p:extLst>
              <p:ext uri="{D42A27DB-BD31-4B8C-83A1-F6EECF244321}">
                <p14:modId xmlns:p14="http://schemas.microsoft.com/office/powerpoint/2010/main" val="2675140097"/>
              </p:ext>
            </p:extLst>
          </p:nvPr>
        </p:nvGraphicFramePr>
        <p:xfrm>
          <a:off x="1446575" y="1036819"/>
          <a:ext cx="4252064" cy="335413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864246" y="225083"/>
            <a:ext cx="6213945" cy="461665"/>
          </a:xfrm>
          <a:prstGeom prst="rect">
            <a:avLst/>
          </a:prstGeom>
          <a:solidFill>
            <a:srgbClr val="002D86"/>
          </a:solidFill>
        </p:spPr>
        <p:txBody>
          <a:bodyPr wrap="none" rtlCol="0">
            <a:spAutoFit/>
          </a:bodyPr>
          <a:lstStyle/>
          <a:p>
            <a:r>
              <a:rPr lang="sr-Latn-RS" sz="2400" b="1" dirty="0" smtClean="0"/>
              <a:t>Da li se ljudi u vašoj okolini pridržavaju mera?</a:t>
            </a:r>
            <a:endParaRPr lang="en-US" sz="2400" b="1" dirty="0"/>
          </a:p>
        </p:txBody>
      </p:sp>
    </p:spTree>
    <p:extLst>
      <p:ext uri="{BB962C8B-B14F-4D97-AF65-F5344CB8AC3E}">
        <p14:creationId xmlns:p14="http://schemas.microsoft.com/office/powerpoint/2010/main" val="1122370660"/>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53000" r="-5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normAutofit/>
          </a:bodyPr>
          <a:lstStyle/>
          <a:p>
            <a:pPr algn="ctr"/>
            <a:r>
              <a:rPr lang="sr-Latn-RS" sz="3200" b="1" dirty="0" smtClean="0">
                <a:latin typeface="Times New Roman" panose="02020603050405020304" pitchFamily="18" charset="0"/>
                <a:cs typeface="Times New Roman" panose="02020603050405020304" pitchFamily="18" charset="0"/>
              </a:rPr>
              <a:t>O istraživanju</a:t>
            </a:r>
            <a:endParaRPr lang="sr-Cyrl-R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41413" y="1478570"/>
            <a:ext cx="10539725" cy="3541714"/>
          </a:xfrm>
        </p:spPr>
        <p:txBody>
          <a:bodyPr>
            <a:noAutofit/>
          </a:bodyPr>
          <a:lstStyle/>
          <a:p>
            <a:pPr>
              <a:lnSpc>
                <a:spcPct val="170000"/>
              </a:lnSpc>
              <a:buFont typeface="Wingdings" panose="05000000000000000000" pitchFamily="2" charset="2"/>
              <a:buChar char="ü"/>
            </a:pPr>
            <a:r>
              <a:rPr lang="sr-Latn-RS" sz="2200" dirty="0" smtClean="0">
                <a:latin typeface="Times New Roman" panose="02020603050405020304" pitchFamily="18" charset="0"/>
                <a:cs typeface="Times New Roman" panose="02020603050405020304" pitchFamily="18" charset="0"/>
              </a:rPr>
              <a:t> Cilj: 1. Da </a:t>
            </a:r>
            <a:r>
              <a:rPr lang="sr-Latn-RS" sz="2200" dirty="0">
                <a:latin typeface="Times New Roman" panose="02020603050405020304" pitchFamily="18" charset="0"/>
                <a:cs typeface="Times New Roman" panose="02020603050405020304" pitchFamily="18" charset="0"/>
              </a:rPr>
              <a:t>ispita na koji način građani Republike Srbije </a:t>
            </a:r>
            <a:r>
              <a:rPr lang="sr-Latn-RS" sz="2200" dirty="0" smtClean="0">
                <a:latin typeface="Times New Roman" panose="02020603050405020304" pitchFamily="18" charset="0"/>
                <a:cs typeface="Times New Roman" panose="02020603050405020304" pitchFamily="18" charset="0"/>
              </a:rPr>
              <a:t>razmišljaju o samom virusu </a:t>
            </a:r>
          </a:p>
          <a:p>
            <a:pPr marL="0" indent="0">
              <a:lnSpc>
                <a:spcPct val="170000"/>
              </a:lnSpc>
              <a:buNone/>
            </a:pPr>
            <a:r>
              <a:rPr lang="sr-Latn-RS" sz="2200" dirty="0">
                <a:latin typeface="Times New Roman" panose="02020603050405020304" pitchFamily="18" charset="0"/>
                <a:cs typeface="Times New Roman" panose="02020603050405020304" pitchFamily="18" charset="0"/>
              </a:rPr>
              <a:t>	</a:t>
            </a:r>
            <a:r>
              <a:rPr lang="sr-Latn-RS" sz="2200" dirty="0" smtClean="0">
                <a:latin typeface="Times New Roman" panose="02020603050405020304" pitchFamily="18" charset="0"/>
                <a:cs typeface="Times New Roman" panose="02020603050405020304" pitchFamily="18" charset="0"/>
              </a:rPr>
              <a:t>2. </a:t>
            </a:r>
            <a:r>
              <a:rPr lang="sr-Latn-RS" sz="2200" dirty="0">
                <a:latin typeface="Times New Roman" panose="02020603050405020304" pitchFamily="18" charset="0"/>
                <a:cs typeface="Times New Roman" panose="02020603050405020304" pitchFamily="18" charset="0"/>
              </a:rPr>
              <a:t>K</a:t>
            </a:r>
            <a:r>
              <a:rPr lang="sr-Latn-RS" sz="2200" dirty="0" smtClean="0">
                <a:latin typeface="Times New Roman" panose="02020603050405020304" pitchFamily="18" charset="0"/>
                <a:cs typeface="Times New Roman" panose="02020603050405020304" pitchFamily="18" charset="0"/>
              </a:rPr>
              <a:t>ako </a:t>
            </a:r>
            <a:r>
              <a:rPr lang="sr-Latn-RS" sz="2200" dirty="0">
                <a:latin typeface="Times New Roman" panose="02020603050405020304" pitchFamily="18" charset="0"/>
                <a:cs typeface="Times New Roman" panose="02020603050405020304" pitchFamily="18" charset="0"/>
              </a:rPr>
              <a:t>se </a:t>
            </a:r>
            <a:r>
              <a:rPr lang="sr-Latn-RS" sz="2200" dirty="0" smtClean="0">
                <a:latin typeface="Times New Roman" panose="02020603050405020304" pitchFamily="18" charset="0"/>
                <a:cs typeface="Times New Roman" panose="02020603050405020304" pitchFamily="18" charset="0"/>
              </a:rPr>
              <a:t>informišu </a:t>
            </a:r>
          </a:p>
          <a:p>
            <a:pPr marL="0" indent="0">
              <a:lnSpc>
                <a:spcPct val="170000"/>
              </a:lnSpc>
              <a:buNone/>
            </a:pPr>
            <a:r>
              <a:rPr lang="sr-Latn-RS" sz="2200" dirty="0" smtClean="0">
                <a:latin typeface="Times New Roman" panose="02020603050405020304" pitchFamily="18" charset="0"/>
                <a:cs typeface="Times New Roman" panose="02020603050405020304" pitchFamily="18" charset="0"/>
              </a:rPr>
              <a:t>	3. Kako </a:t>
            </a:r>
            <a:r>
              <a:rPr lang="sr-Latn-RS" sz="2200" dirty="0">
                <a:latin typeface="Times New Roman" panose="02020603050405020304" pitchFamily="18" charset="0"/>
                <a:cs typeface="Times New Roman" panose="02020603050405020304" pitchFamily="18" charset="0"/>
              </a:rPr>
              <a:t>se ponašaju </a:t>
            </a:r>
          </a:p>
          <a:p>
            <a:pPr marL="0" indent="0">
              <a:lnSpc>
                <a:spcPct val="170000"/>
              </a:lnSpc>
              <a:buNone/>
            </a:pPr>
            <a:r>
              <a:rPr lang="sr-Latn-RS" sz="2200" dirty="0" smtClean="0">
                <a:latin typeface="Times New Roman" panose="02020603050405020304" pitchFamily="18" charset="0"/>
                <a:cs typeface="Times New Roman" panose="02020603050405020304" pitchFamily="18" charset="0"/>
              </a:rPr>
              <a:t>	4. Kako vide političku scenu tokom pandemije </a:t>
            </a:r>
          </a:p>
          <a:p>
            <a:pPr>
              <a:lnSpc>
                <a:spcPct val="170000"/>
              </a:lnSpc>
              <a:buFont typeface="Wingdings" panose="05000000000000000000" pitchFamily="2" charset="2"/>
              <a:buChar char="ü"/>
            </a:pPr>
            <a:r>
              <a:rPr lang="sr-Latn-RS" sz="2200" dirty="0" smtClean="0">
                <a:latin typeface="Times New Roman" panose="02020603050405020304" pitchFamily="18" charset="0"/>
                <a:cs typeface="Times New Roman" panose="02020603050405020304" pitchFamily="18" charset="0"/>
              </a:rPr>
              <a:t>Svrha: Da ispitamo </a:t>
            </a:r>
            <a:r>
              <a:rPr lang="sr-Latn-RS" sz="2200" dirty="0">
                <a:latin typeface="Times New Roman" panose="02020603050405020304" pitchFamily="18" charset="0"/>
                <a:cs typeface="Times New Roman" panose="02020603050405020304" pitchFamily="18" charset="0"/>
              </a:rPr>
              <a:t>što širi spektar ljudskog ponašanja </a:t>
            </a:r>
            <a:r>
              <a:rPr lang="sr-Latn-RS" sz="2200" dirty="0" smtClean="0">
                <a:latin typeface="Times New Roman" panose="02020603050405020304" pitchFamily="18" charset="0"/>
                <a:cs typeface="Times New Roman" panose="02020603050405020304" pitchFamily="18" charset="0"/>
              </a:rPr>
              <a:t>za vreme </a:t>
            </a:r>
            <a:r>
              <a:rPr lang="sr-Latn-RS" sz="2200" dirty="0">
                <a:latin typeface="Times New Roman" panose="02020603050405020304" pitchFamily="18" charset="0"/>
                <a:cs typeface="Times New Roman" panose="02020603050405020304" pitchFamily="18" charset="0"/>
              </a:rPr>
              <a:t>vanrednog </a:t>
            </a:r>
            <a:r>
              <a:rPr lang="sr-Latn-RS" sz="2200" dirty="0" smtClean="0">
                <a:latin typeface="Times New Roman" panose="02020603050405020304" pitchFamily="18" charset="0"/>
                <a:cs typeface="Times New Roman" panose="02020603050405020304" pitchFamily="18" charset="0"/>
              </a:rPr>
              <a:t>stanja</a:t>
            </a:r>
            <a:endParaRPr lang="sr-Cyrl-R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594228"/>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37993388"/>
              </p:ext>
            </p:extLst>
          </p:nvPr>
        </p:nvGraphicFramePr>
        <p:xfrm>
          <a:off x="5641143" y="2686929"/>
          <a:ext cx="5894365" cy="41738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578300807"/>
              </p:ext>
            </p:extLst>
          </p:nvPr>
        </p:nvGraphicFramePr>
        <p:xfrm>
          <a:off x="628725" y="689317"/>
          <a:ext cx="5631398" cy="397218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6413678" y="1648496"/>
            <a:ext cx="4237149"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sr-Latn-RS" dirty="0" smtClean="0">
                <a:solidFill>
                  <a:schemeClr val="bg1"/>
                </a:solidFill>
              </a:rPr>
              <a:t>Da li je ispravno država postupila time što je vratila svoje građana iz inostranstva, oko 50% naših ispitanika se složilo, dok se oko 35% nije saglasilo sa ovom odlukom. 14% nije imalo stav oko ovog pitanja.</a:t>
            </a:r>
            <a:endParaRPr lang="en-US" dirty="0">
              <a:solidFill>
                <a:schemeClr val="bg1"/>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6768" y="4686907"/>
            <a:ext cx="3405025" cy="2297701"/>
          </a:xfrm>
          <a:prstGeom prst="rect">
            <a:avLst/>
          </a:prstGeom>
          <a:noFill/>
          <a:ln>
            <a:noFill/>
          </a:ln>
        </p:spPr>
      </p:pic>
    </p:spTree>
    <p:extLst>
      <p:ext uri="{BB962C8B-B14F-4D97-AF65-F5344CB8AC3E}">
        <p14:creationId xmlns:p14="http://schemas.microsoft.com/office/powerpoint/2010/main" val="1522075105"/>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BEBA8EAE-BF5A-486C-A8C5-ECC9F3942E4B}">
                <a14:imgProps xmlns:a14="http://schemas.microsoft.com/office/drawing/2010/main">
                  <a14:imgLayer r:embed="rId3">
                    <a14:imgEffect>
                      <a14:artisticMosiaicBubbles/>
                    </a14:imgEffect>
                  </a14:imgLayer>
                </a14:imgProps>
              </a:ext>
            </a:extLst>
          </a:blip>
          <a:srcRect/>
          <a:stretch>
            <a:fillRect l="-11000" r="-11000"/>
          </a:stretch>
        </a:blipFill>
        <a:effectLst/>
      </p:bgPr>
    </p:bg>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617320780"/>
              </p:ext>
            </p:extLst>
          </p:nvPr>
        </p:nvGraphicFramePr>
        <p:xfrm>
          <a:off x="205198" y="510638"/>
          <a:ext cx="5084254" cy="53555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822736221"/>
              </p:ext>
            </p:extLst>
          </p:nvPr>
        </p:nvGraphicFramePr>
        <p:xfrm>
          <a:off x="5310676" y="510639"/>
          <a:ext cx="5282296" cy="57494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12108205"/>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BEBA8EAE-BF5A-486C-A8C5-ECC9F3942E4B}">
                <a14:imgProps xmlns:a14="http://schemas.microsoft.com/office/drawing/2010/main">
                  <a14:imgLayer r:embed="rId3">
                    <a14:imgEffect>
                      <a14:artisticMosiaicBubbles/>
                    </a14:imgEffect>
                  </a14:imgLayer>
                </a14:imgProps>
              </a:ext>
            </a:extLst>
          </a:blip>
          <a:srcRect/>
          <a:stretch>
            <a:fillRect l="-11000" r="-11000"/>
          </a:stretch>
        </a:blipFill>
        <a:effectLst/>
      </p:bgPr>
    </p:bg>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4185901285"/>
              </p:ext>
            </p:extLst>
          </p:nvPr>
        </p:nvGraphicFramePr>
        <p:xfrm>
          <a:off x="98474" y="332510"/>
          <a:ext cx="7127635" cy="6393766"/>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3965" y="4434368"/>
            <a:ext cx="3174076" cy="229190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3965" y="332510"/>
            <a:ext cx="2404443" cy="2430367"/>
          </a:xfrm>
          <a:prstGeom prst="rect">
            <a:avLst/>
          </a:prstGeom>
        </p:spPr>
      </p:pic>
    </p:spTree>
    <p:extLst>
      <p:ext uri="{BB962C8B-B14F-4D97-AF65-F5344CB8AC3E}">
        <p14:creationId xmlns:p14="http://schemas.microsoft.com/office/powerpoint/2010/main" val="883450389"/>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artisticWatercolorSponge/>
                    </a14:imgEffect>
                  </a14:imgLayer>
                </a14:imgProps>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02110123"/>
              </p:ext>
            </p:extLst>
          </p:nvPr>
        </p:nvGraphicFramePr>
        <p:xfrm>
          <a:off x="644766" y="1426496"/>
          <a:ext cx="7148733" cy="437153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8267114" y="267286"/>
            <a:ext cx="3699803" cy="4154984"/>
          </a:xfrm>
          <a:prstGeom prst="rect">
            <a:avLst/>
          </a:prstGeom>
          <a:solidFill>
            <a:srgbClr val="002060"/>
          </a:solidFill>
        </p:spPr>
        <p:txBody>
          <a:bodyPr wrap="square" rtlCol="0">
            <a:spAutoFit/>
          </a:bodyPr>
          <a:lstStyle/>
          <a:p>
            <a:r>
              <a:rPr lang="sr-Cyrl-RS" sz="2200" b="1" dirty="0">
                <a:effectLst>
                  <a:outerShdw blurRad="38100" dist="38100" dir="2700000" algn="tl">
                    <a:srgbClr val="000000">
                      <a:alpha val="43137"/>
                    </a:srgbClr>
                  </a:outerShdw>
                </a:effectLst>
              </a:rPr>
              <a:t>Prema </a:t>
            </a:r>
            <a:r>
              <a:rPr lang="sr-Cyrl-RS" sz="2200" b="1" dirty="0" smtClean="0">
                <a:effectLst>
                  <a:outerShdw blurRad="38100" dist="38100" dir="2700000" algn="tl">
                    <a:srgbClr val="000000">
                      <a:alpha val="43137"/>
                    </a:srgbClr>
                  </a:outerShdw>
                </a:effectLst>
              </a:rPr>
              <a:t>poda</a:t>
            </a:r>
            <a:r>
              <a:rPr lang="sr-Latn-RS" sz="2200" b="1" dirty="0" smtClean="0">
                <a:effectLst>
                  <a:outerShdw blurRad="38100" dist="38100" dir="2700000" algn="tl">
                    <a:srgbClr val="000000">
                      <a:alpha val="43137"/>
                    </a:srgbClr>
                  </a:outerShdw>
                </a:effectLst>
              </a:rPr>
              <a:t>ci</a:t>
            </a:r>
            <a:r>
              <a:rPr lang="sr-Cyrl-RS" sz="2200" b="1" dirty="0" smtClean="0">
                <a:effectLst>
                  <a:outerShdw blurRad="38100" dist="38100" dir="2700000" algn="tl">
                    <a:srgbClr val="000000">
                      <a:alpha val="43137"/>
                    </a:srgbClr>
                  </a:outerShdw>
                </a:effectLst>
              </a:rPr>
              <a:t>ma</a:t>
            </a:r>
            <a:r>
              <a:rPr lang="sr-Cyrl-RS" sz="2200" b="1" dirty="0">
                <a:effectLst>
                  <a:outerShdw blurRad="38100" dist="38100" dir="2700000" algn="tl">
                    <a:srgbClr val="000000">
                      <a:alpha val="43137"/>
                    </a:srgbClr>
                  </a:outerShdw>
                </a:effectLst>
              </a:rPr>
              <a:t>, dobijenim na osnovu istraživanja, više od 1/3 građana nema poverenje i ne oseća sigurnost pri obraćanju političara koji donose važne odluke. Što se tiče izlaganja lekara povodom trenutne situacije, naše istraživanje je pokazalo da su stavovi prema njima dosta pozitivniji, nego kada je reč o </a:t>
            </a:r>
            <a:r>
              <a:rPr lang="sr-Cyrl-RS" sz="2200" b="1" dirty="0" smtClean="0">
                <a:effectLst>
                  <a:outerShdw blurRad="38100" dist="38100" dir="2700000" algn="tl">
                    <a:srgbClr val="000000">
                      <a:alpha val="43137"/>
                    </a:srgbClr>
                  </a:outerShdw>
                </a:effectLst>
              </a:rPr>
              <a:t>vlasti</a:t>
            </a:r>
            <a:r>
              <a:rPr lang="sr-Latn-RS" sz="2200" b="1" dirty="0" smtClean="0">
                <a:effectLst>
                  <a:outerShdw blurRad="38100" dist="38100" dir="2700000" algn="tl">
                    <a:srgbClr val="000000">
                      <a:alpha val="43137"/>
                    </a:srgbClr>
                  </a:outerShdw>
                </a:effectLst>
              </a:rPr>
              <a:t>.</a:t>
            </a:r>
            <a:endParaRPr lang="sr-Cyrl-R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2261862"/>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artisticPlasticWrap/>
                    </a14:imgEffect>
                  </a14:imgLayer>
                </a14:imgProps>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3477533970"/>
              </p:ext>
            </p:extLst>
          </p:nvPr>
        </p:nvGraphicFramePr>
        <p:xfrm>
          <a:off x="1057004" y="166687"/>
          <a:ext cx="5520055" cy="31110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2740029667"/>
              </p:ext>
            </p:extLst>
          </p:nvPr>
        </p:nvGraphicFramePr>
        <p:xfrm>
          <a:off x="2914443" y="3558924"/>
          <a:ext cx="5067300" cy="3205163"/>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6499274" y="196947"/>
            <a:ext cx="5692725" cy="3139321"/>
          </a:xfrm>
          <a:prstGeom prst="rect">
            <a:avLst/>
          </a:prstGeom>
          <a:noFill/>
        </p:spPr>
        <p:txBody>
          <a:bodyPr wrap="square" rtlCol="0">
            <a:spAutoFit/>
          </a:bodyPr>
          <a:lstStyle/>
          <a:p>
            <a:pPr fontAlgn="base"/>
            <a:r>
              <a:rPr lang="sr-Latn-RS" i="1" u="sng" dirty="0">
                <a:solidFill>
                  <a:schemeClr val="bg1"/>
                </a:solidFill>
              </a:rPr>
              <a:t>Zanimljivo je to da najveći procenat ljudi smatra </a:t>
            </a:r>
            <a:r>
              <a:rPr lang="sr-Latn-RS" i="1" u="sng" dirty="0" smtClean="0">
                <a:solidFill>
                  <a:schemeClr val="bg1"/>
                </a:solidFill>
              </a:rPr>
              <a:t>da:</a:t>
            </a:r>
          </a:p>
          <a:p>
            <a:pPr marL="285750" indent="-285750" fontAlgn="base">
              <a:buFontTx/>
              <a:buChar char="-"/>
            </a:pPr>
            <a:r>
              <a:rPr lang="sr-Latn-RS" b="1" i="1" dirty="0" smtClean="0">
                <a:solidFill>
                  <a:schemeClr val="bg1"/>
                </a:solidFill>
              </a:rPr>
              <a:t>vlast </a:t>
            </a:r>
            <a:r>
              <a:rPr lang="sr-Latn-RS" b="1" i="1" dirty="0">
                <a:solidFill>
                  <a:schemeClr val="bg1"/>
                </a:solidFill>
              </a:rPr>
              <a:t>loše </a:t>
            </a:r>
            <a:r>
              <a:rPr lang="sr-Latn-RS" b="1" i="1" dirty="0" smtClean="0">
                <a:solidFill>
                  <a:schemeClr val="bg1"/>
                </a:solidFill>
              </a:rPr>
              <a:t>obraća</a:t>
            </a:r>
            <a:endParaRPr lang="sr-Latn-RS" i="1" dirty="0">
              <a:solidFill>
                <a:schemeClr val="bg1"/>
              </a:solidFill>
            </a:endParaRPr>
          </a:p>
          <a:p>
            <a:pPr marL="285750" indent="-285750" fontAlgn="base">
              <a:buFontTx/>
              <a:buChar char="-"/>
            </a:pPr>
            <a:r>
              <a:rPr lang="sr-Latn-RS" b="1" i="1" dirty="0" smtClean="0">
                <a:solidFill>
                  <a:schemeClr val="bg1"/>
                </a:solidFill>
              </a:rPr>
              <a:t>nemaju </a:t>
            </a:r>
            <a:r>
              <a:rPr lang="sr-Latn-RS" b="1" i="1" dirty="0">
                <a:solidFill>
                  <a:schemeClr val="bg1"/>
                </a:solidFill>
              </a:rPr>
              <a:t>poverenja u </a:t>
            </a:r>
            <a:r>
              <a:rPr lang="sr-Latn-RS" b="1" i="1" dirty="0" smtClean="0">
                <a:solidFill>
                  <a:schemeClr val="bg1"/>
                </a:solidFill>
              </a:rPr>
              <a:t>političare</a:t>
            </a:r>
            <a:endParaRPr lang="sr-Latn-RS" i="1" dirty="0" smtClean="0">
              <a:solidFill>
                <a:schemeClr val="bg1"/>
              </a:solidFill>
            </a:endParaRPr>
          </a:p>
          <a:p>
            <a:pPr marL="285750" indent="-285750" fontAlgn="base">
              <a:buFontTx/>
              <a:buChar char="-"/>
            </a:pPr>
            <a:r>
              <a:rPr lang="sr-Latn-RS" b="1" i="1" dirty="0" smtClean="0">
                <a:solidFill>
                  <a:schemeClr val="bg1"/>
                </a:solidFill>
              </a:rPr>
              <a:t>vlast </a:t>
            </a:r>
            <a:r>
              <a:rPr lang="sr-Latn-RS" b="1" i="1" dirty="0">
                <a:solidFill>
                  <a:schemeClr val="bg1"/>
                </a:solidFill>
              </a:rPr>
              <a:t>nije dobro informisala </a:t>
            </a:r>
            <a:r>
              <a:rPr lang="sr-Latn-RS" b="1" i="1" dirty="0" smtClean="0">
                <a:solidFill>
                  <a:schemeClr val="bg1"/>
                </a:solidFill>
              </a:rPr>
              <a:t>građane</a:t>
            </a:r>
          </a:p>
          <a:p>
            <a:pPr marL="285750" indent="-285750" fontAlgn="base">
              <a:buFontTx/>
              <a:buChar char="-"/>
            </a:pPr>
            <a:r>
              <a:rPr lang="sr-Latn-RS" i="1" dirty="0" smtClean="0">
                <a:solidFill>
                  <a:schemeClr val="bg1"/>
                </a:solidFill>
              </a:rPr>
              <a:t>vlast </a:t>
            </a:r>
            <a:r>
              <a:rPr lang="sr-Latn-RS" b="1" i="1" dirty="0">
                <a:solidFill>
                  <a:schemeClr val="bg1"/>
                </a:solidFill>
              </a:rPr>
              <a:t>širi strah i </a:t>
            </a:r>
            <a:r>
              <a:rPr lang="sr-Latn-RS" b="1" i="1" dirty="0" smtClean="0">
                <a:solidFill>
                  <a:schemeClr val="bg1"/>
                </a:solidFill>
              </a:rPr>
              <a:t>paniku</a:t>
            </a:r>
            <a:endParaRPr lang="sr-Latn-RS" i="1" dirty="0">
              <a:solidFill>
                <a:schemeClr val="bg1"/>
              </a:solidFill>
            </a:endParaRPr>
          </a:p>
          <a:p>
            <a:pPr marL="285750" indent="-285750" fontAlgn="base">
              <a:buFontTx/>
              <a:buChar char="-"/>
            </a:pPr>
            <a:r>
              <a:rPr lang="sr-Latn-RS" b="1" i="1" dirty="0" smtClean="0">
                <a:solidFill>
                  <a:schemeClr val="bg1"/>
                </a:solidFill>
              </a:rPr>
              <a:t>podrška </a:t>
            </a:r>
            <a:r>
              <a:rPr lang="sr-Latn-RS" b="1" i="1" dirty="0">
                <a:solidFill>
                  <a:schemeClr val="bg1"/>
                </a:solidFill>
              </a:rPr>
              <a:t>SNS-a ostati </a:t>
            </a:r>
            <a:r>
              <a:rPr lang="sr-Latn-RS" b="1" i="1" dirty="0" smtClean="0">
                <a:solidFill>
                  <a:schemeClr val="bg1"/>
                </a:solidFill>
              </a:rPr>
              <a:t>ista</a:t>
            </a:r>
            <a:endParaRPr lang="sr-Latn-RS" i="1" dirty="0">
              <a:solidFill>
                <a:schemeClr val="bg1"/>
              </a:solidFill>
            </a:endParaRPr>
          </a:p>
          <a:p>
            <a:pPr marL="285750" indent="-285750" fontAlgn="base">
              <a:buFontTx/>
              <a:buChar char="-"/>
            </a:pPr>
            <a:r>
              <a:rPr lang="sr-Latn-RS" b="1" i="1" dirty="0" smtClean="0">
                <a:solidFill>
                  <a:schemeClr val="bg1"/>
                </a:solidFill>
              </a:rPr>
              <a:t>uvedene </a:t>
            </a:r>
            <a:r>
              <a:rPr lang="sr-Latn-RS" b="1" i="1" dirty="0">
                <a:solidFill>
                  <a:schemeClr val="bg1"/>
                </a:solidFill>
              </a:rPr>
              <a:t>mere pomažu pri suzbijanju korona </a:t>
            </a:r>
            <a:r>
              <a:rPr lang="sr-Latn-RS" b="1" i="1" dirty="0" smtClean="0">
                <a:solidFill>
                  <a:schemeClr val="bg1"/>
                </a:solidFill>
              </a:rPr>
              <a:t>virusa</a:t>
            </a:r>
            <a:r>
              <a:rPr lang="sr-Latn-RS" i="1" dirty="0">
                <a:solidFill>
                  <a:schemeClr val="bg1"/>
                </a:solidFill>
              </a:rPr>
              <a:t> </a:t>
            </a:r>
            <a:endParaRPr lang="sr-Latn-RS" i="1" dirty="0" smtClean="0">
              <a:solidFill>
                <a:schemeClr val="bg1"/>
              </a:solidFill>
            </a:endParaRPr>
          </a:p>
          <a:p>
            <a:pPr marL="285750" indent="-285750" fontAlgn="base">
              <a:buFontTx/>
              <a:buChar char="-"/>
            </a:pPr>
            <a:r>
              <a:rPr lang="sr-Latn-RS" i="1" dirty="0" smtClean="0">
                <a:solidFill>
                  <a:schemeClr val="bg1"/>
                </a:solidFill>
              </a:rPr>
              <a:t>uvođenje </a:t>
            </a:r>
            <a:r>
              <a:rPr lang="sr-Latn-RS" b="1" i="1" dirty="0">
                <a:solidFill>
                  <a:schemeClr val="bg1"/>
                </a:solidFill>
              </a:rPr>
              <a:t>ograničenja slobode kretanja u potpunosti dobra </a:t>
            </a:r>
            <a:r>
              <a:rPr lang="sr-Latn-RS" b="1" i="1" dirty="0" smtClean="0">
                <a:solidFill>
                  <a:schemeClr val="bg1"/>
                </a:solidFill>
              </a:rPr>
              <a:t>mera</a:t>
            </a:r>
            <a:endParaRPr lang="sr-Latn-RS" i="1" dirty="0" smtClean="0">
              <a:solidFill>
                <a:schemeClr val="bg1"/>
              </a:solidFill>
            </a:endParaRPr>
          </a:p>
          <a:p>
            <a:pPr marL="285750" indent="-285750" fontAlgn="base">
              <a:buFontTx/>
              <a:buChar char="-"/>
            </a:pPr>
            <a:r>
              <a:rPr lang="sr-Latn-RS" b="1" i="1" dirty="0" smtClean="0">
                <a:solidFill>
                  <a:schemeClr val="bg1"/>
                </a:solidFill>
              </a:rPr>
              <a:t>političari </a:t>
            </a:r>
            <a:r>
              <a:rPr lang="sr-Latn-RS" b="1" i="1" dirty="0">
                <a:solidFill>
                  <a:schemeClr val="bg1"/>
                </a:solidFill>
              </a:rPr>
              <a:t>koji te odluke donose ne ulivaju poverenje iako smatraju da je država na vreme reagovala.</a:t>
            </a:r>
            <a:endParaRPr lang="sr-Cyrl-RS" i="1" dirty="0">
              <a:solidFill>
                <a:schemeClr val="bg1"/>
              </a:solidFill>
            </a:endParaRPr>
          </a:p>
        </p:txBody>
      </p:sp>
      <p:cxnSp>
        <p:nvCxnSpPr>
          <p:cNvPr id="14" name="Straight Connector 13"/>
          <p:cNvCxnSpPr/>
          <p:nvPr/>
        </p:nvCxnSpPr>
        <p:spPr>
          <a:xfrm>
            <a:off x="6499274" y="196947"/>
            <a:ext cx="0" cy="3139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99274" y="3336268"/>
            <a:ext cx="5692725" cy="30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2192000" y="196947"/>
            <a:ext cx="0" cy="3169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99274" y="196947"/>
            <a:ext cx="5692726"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4007" y="4756290"/>
            <a:ext cx="3677992" cy="2101710"/>
          </a:xfrm>
          <a:prstGeom prst="rect">
            <a:avLst/>
          </a:prstGeom>
        </p:spPr>
      </p:pic>
    </p:spTree>
    <p:extLst>
      <p:ext uri="{BB962C8B-B14F-4D97-AF65-F5344CB8AC3E}">
        <p14:creationId xmlns:p14="http://schemas.microsoft.com/office/powerpoint/2010/main" val="3103381184"/>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tx1"/>
          </a:fgClr>
          <a:bgClr>
            <a:schemeClr val="tx1"/>
          </a:bgClr>
        </a:patt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6877" y="302026"/>
            <a:ext cx="8027138" cy="409295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0576" y="5095629"/>
            <a:ext cx="1781424" cy="17623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039" y="55477"/>
            <a:ext cx="1399032" cy="1143000"/>
          </a:xfrm>
          <a:prstGeom prst="rect">
            <a:avLst/>
          </a:prstGeom>
        </p:spPr>
      </p:pic>
      <p:sp>
        <p:nvSpPr>
          <p:cNvPr id="7" name="TextBox 6"/>
          <p:cNvSpPr txBox="1"/>
          <p:nvPr/>
        </p:nvSpPr>
        <p:spPr>
          <a:xfrm>
            <a:off x="228917" y="4394984"/>
            <a:ext cx="10181659" cy="2308324"/>
          </a:xfrm>
          <a:prstGeom prst="rect">
            <a:avLst/>
          </a:prstGeom>
          <a:noFill/>
        </p:spPr>
        <p:txBody>
          <a:bodyPr wrap="square" rtlCol="0">
            <a:spAutoFit/>
          </a:bodyPr>
          <a:lstStyle/>
          <a:p>
            <a:r>
              <a:rPr lang="sr-Latn-RS" sz="2400" dirty="0" smtClean="0">
                <a:solidFill>
                  <a:schemeClr val="bg1"/>
                </a:solidFill>
              </a:rPr>
              <a:t>Penzioneri </a:t>
            </a:r>
            <a:r>
              <a:rPr lang="sr-Latn-RS" sz="2400" dirty="0">
                <a:solidFill>
                  <a:schemeClr val="bg1"/>
                </a:solidFill>
              </a:rPr>
              <a:t>(preko 65 godina) pod istim procentom - 31.3% smatraju da Srbija treba ali i ne treba da se osloni na međunarodnu pomoć EU, </a:t>
            </a:r>
            <a:r>
              <a:rPr lang="sr-Latn-RS" sz="2400" b="1" dirty="0">
                <a:solidFill>
                  <a:schemeClr val="bg1"/>
                </a:solidFill>
              </a:rPr>
              <a:t>dok ni jedan penzioner ne smatra da Srbija treba u potpunosti da se osloni na EU</a:t>
            </a:r>
            <a:r>
              <a:rPr lang="sr-Latn-RS" sz="2400" dirty="0">
                <a:solidFill>
                  <a:schemeClr val="bg1"/>
                </a:solidFill>
              </a:rPr>
              <a:t>. </a:t>
            </a:r>
            <a:r>
              <a:rPr lang="sr-Latn-RS" sz="2400" dirty="0" smtClean="0">
                <a:solidFill>
                  <a:schemeClr val="bg1"/>
                </a:solidFill>
              </a:rPr>
              <a:t>Ovde vidimo taj </a:t>
            </a:r>
            <a:r>
              <a:rPr lang="sr-Latn-RS" sz="2400" dirty="0">
                <a:solidFill>
                  <a:schemeClr val="bg1"/>
                </a:solidFill>
              </a:rPr>
              <a:t>generacijski jaz i neki vid </a:t>
            </a:r>
            <a:r>
              <a:rPr lang="sr-Latn-RS" sz="2400" b="1" dirty="0">
                <a:solidFill>
                  <a:schemeClr val="bg1"/>
                </a:solidFill>
              </a:rPr>
              <a:t>neslaganja po pitanju međunarodne saradnje sa EU</a:t>
            </a:r>
            <a:r>
              <a:rPr lang="sr-Latn-RS" sz="2400" dirty="0">
                <a:solidFill>
                  <a:schemeClr val="bg1"/>
                </a:solidFill>
              </a:rPr>
              <a:t>, jer </a:t>
            </a:r>
            <a:r>
              <a:rPr lang="sr-Latn-RS" sz="2400" b="1" dirty="0">
                <a:solidFill>
                  <a:schemeClr val="bg1"/>
                </a:solidFill>
              </a:rPr>
              <a:t>penzioneri uglavnom smatraju da se ne treba oslanjati na njih, dok mlađi preferiraju saradnju na polju međunarodne politike</a:t>
            </a:r>
            <a:r>
              <a:rPr lang="sr-Latn-RS" sz="2400" dirty="0">
                <a:solidFill>
                  <a:schemeClr val="bg1"/>
                </a:solidFill>
              </a:rPr>
              <a:t>.</a:t>
            </a:r>
            <a:endParaRPr lang="sr-Cyrl-RS" sz="2400" dirty="0">
              <a:solidFill>
                <a:schemeClr val="bg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9305" y="2228041"/>
            <a:ext cx="3022695" cy="2012251"/>
          </a:xfrm>
          <a:prstGeom prst="rect">
            <a:avLst/>
          </a:prstGeom>
        </p:spPr>
      </p:pic>
    </p:spTree>
    <p:extLst>
      <p:ext uri="{BB962C8B-B14F-4D97-AF65-F5344CB8AC3E}">
        <p14:creationId xmlns:p14="http://schemas.microsoft.com/office/powerpoint/2010/main" val="1795071125"/>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3000" r="-5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Zaključak</a:t>
            </a:r>
            <a:endParaRPr lang="sr-Cyrl-RS" dirty="0"/>
          </a:p>
        </p:txBody>
      </p:sp>
      <p:sp>
        <p:nvSpPr>
          <p:cNvPr id="3" name="Content Placeholder 2"/>
          <p:cNvSpPr>
            <a:spLocks noGrp="1"/>
          </p:cNvSpPr>
          <p:nvPr>
            <p:ph idx="1"/>
          </p:nvPr>
        </p:nvSpPr>
        <p:spPr/>
        <p:txBody>
          <a:bodyPr>
            <a:normAutofit fontScale="92500" lnSpcReduction="20000"/>
          </a:bodyPr>
          <a:lstStyle/>
          <a:p>
            <a:r>
              <a:rPr lang="sr-Latn-RS" dirty="0"/>
              <a:t>Cilj ovog istraživanja bio je da vidimo koliko su se životne navike promenile, kako se to ljudi ponašaju, na koji način se informišu, kojih mera se pridržavaju i kako posmatraju politička dešavanja u Srbiji i u svetu tokom pandemije</a:t>
            </a:r>
            <a:r>
              <a:rPr lang="sr-Latn-RS" dirty="0" smtClean="0"/>
              <a:t>.</a:t>
            </a:r>
          </a:p>
          <a:p>
            <a:r>
              <a:rPr lang="sr-Latn-RS" dirty="0"/>
              <a:t>M</a:t>
            </a:r>
            <a:r>
              <a:rPr lang="sr-Latn-RS" dirty="0" smtClean="0"/>
              <a:t>ožemo </a:t>
            </a:r>
            <a:r>
              <a:rPr lang="sr-Latn-RS" dirty="0"/>
              <a:t>uočiti da su građani i te kako svesni postojanja opasnosti izazvanim virusom, ali isto tako da su spremni da se pridržavaju mera i kupuju namirnice u skladu sa preporukama</a:t>
            </a:r>
            <a:r>
              <a:rPr lang="sr-Latn-RS" dirty="0" smtClean="0"/>
              <a:t>.</a:t>
            </a:r>
          </a:p>
          <a:p>
            <a:r>
              <a:rPr lang="sr-Latn-RS" dirty="0"/>
              <a:t>Sam cilj istraživanja je bio postignut, s obzirom da smo na osnovu dobijenih podataka mogli da zaključimo i vidimo na koji način se građani ponašaju kada svet zadesi kriza i kada nikome nije svejedno koji će ishod biti na </a:t>
            </a:r>
            <a:r>
              <a:rPr lang="sr-Latn-RS" dirty="0" smtClean="0"/>
              <a:t>kraju, u vezi sa tim...</a:t>
            </a:r>
            <a:endParaRPr lang="sr-Cyrl-RS" dirty="0"/>
          </a:p>
        </p:txBody>
      </p:sp>
    </p:spTree>
    <p:extLst>
      <p:ext uri="{BB962C8B-B14F-4D97-AF65-F5344CB8AC3E}">
        <p14:creationId xmlns:p14="http://schemas.microsoft.com/office/powerpoint/2010/main" val="1506080295"/>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BEBA8EAE-BF5A-486C-A8C5-ECC9F3942E4B}">
                <a14:imgProps xmlns:a14="http://schemas.microsoft.com/office/drawing/2010/main">
                  <a14:imgLayer r:embed="rId3">
                    <a14:imgEffect>
                      <a14:artisticCutout/>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15908" y="1488123"/>
            <a:ext cx="8791575" cy="2387600"/>
          </a:xfrm>
        </p:spPr>
        <p:txBody>
          <a:bodyPr/>
          <a:lstStyle/>
          <a:p>
            <a:r>
              <a:rPr lang="sr-Latn-RS" b="1" cap="none" dirty="0" smtClean="0">
                <a:ln w="9525">
                  <a:solidFill>
                    <a:schemeClr val="bg1"/>
                  </a:solidFill>
                  <a:prstDash val="solid"/>
                </a:ln>
                <a:effectLst>
                  <a:outerShdw blurRad="12700" dist="38100" dir="2700000" algn="tl" rotWithShape="0">
                    <a:schemeClr val="bg1">
                      <a:lumMod val="50000"/>
                    </a:schemeClr>
                  </a:outerShdw>
                </a:effectLst>
              </a:rPr>
              <a:t>#BUDITE_ODGOVORNI</a:t>
            </a:r>
            <a:endParaRPr lang="sr-Cyrl-RS" b="1" cap="none"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Subtitle 2"/>
          <p:cNvSpPr>
            <a:spLocks noGrp="1"/>
          </p:cNvSpPr>
          <p:nvPr>
            <p:ph type="subTitle" idx="1"/>
          </p:nvPr>
        </p:nvSpPr>
        <p:spPr>
          <a:xfrm>
            <a:off x="5810689" y="6138086"/>
            <a:ext cx="6381311" cy="449457"/>
          </a:xfrm>
          <a:solidFill>
            <a:srgbClr val="002060"/>
          </a:solidFill>
        </p:spPr>
        <p:txBody>
          <a:bodyPr>
            <a:normAutofit fontScale="92500"/>
          </a:bodyPr>
          <a:lstStyle/>
          <a:p>
            <a:r>
              <a:rPr lang="sr-Latn-RS" b="1" dirty="0" smtClean="0">
                <a:solidFill>
                  <a:schemeClr val="tx1"/>
                </a:solidFill>
                <a:effectLst>
                  <a:outerShdw blurRad="38100" dist="38100" dir="2700000" algn="tl">
                    <a:srgbClr val="000000">
                      <a:alpha val="43137"/>
                    </a:srgbClr>
                  </a:outerShdw>
                </a:effectLst>
              </a:rPr>
              <a:t>Politikološki i međunarodni smer, generacija 2018</a:t>
            </a:r>
            <a:endParaRPr lang="sr-Cyrl-R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2928961"/>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53000" r="-5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386698"/>
            <a:ext cx="9905998" cy="1478570"/>
          </a:xfrm>
        </p:spPr>
        <p:txBody>
          <a:bodyPr/>
          <a:lstStyle/>
          <a:p>
            <a:pPr algn="ctr"/>
            <a:r>
              <a:rPr lang="sr-Latn-RS" dirty="0" smtClean="0">
                <a:latin typeface="Times New Roman" panose="02020603050405020304" pitchFamily="18" charset="0"/>
                <a:cs typeface="Times New Roman" panose="02020603050405020304" pitchFamily="18" charset="0"/>
              </a:rPr>
              <a:t>Opšti podaci</a:t>
            </a:r>
            <a:endParaRPr lang="sr-Cyrl-R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53954" y="1785826"/>
            <a:ext cx="9905999" cy="4390464"/>
          </a:xfrm>
        </p:spPr>
        <p:txBody>
          <a:bodyPr>
            <a:normAutofit fontScale="55000" lnSpcReduction="20000"/>
          </a:bodyPr>
          <a:lstStyle/>
          <a:p>
            <a:pPr>
              <a:lnSpc>
                <a:spcPct val="160000"/>
              </a:lnSpc>
            </a:pPr>
            <a:r>
              <a:rPr lang="sr-Latn-RS" sz="3600" dirty="0">
                <a:latin typeface="Times New Roman" panose="02020603050405020304" pitchFamily="18" charset="0"/>
                <a:cs typeface="Times New Roman" panose="02020603050405020304" pitchFamily="18" charset="0"/>
              </a:rPr>
              <a:t>Uzorak: Slučajni</a:t>
            </a:r>
            <a:br>
              <a:rPr lang="sr-Latn-RS" sz="3600" dirty="0">
                <a:latin typeface="Times New Roman" panose="02020603050405020304" pitchFamily="18" charset="0"/>
                <a:cs typeface="Times New Roman" panose="02020603050405020304" pitchFamily="18" charset="0"/>
              </a:rPr>
            </a:br>
            <a:r>
              <a:rPr lang="sr-Latn-RS" sz="3600" dirty="0">
                <a:latin typeface="Times New Roman" panose="02020603050405020304" pitchFamily="18" charset="0"/>
                <a:cs typeface="Times New Roman" panose="02020603050405020304" pitchFamily="18" charset="0"/>
              </a:rPr>
              <a:t>Način prikupljanja podataka: Google online </a:t>
            </a:r>
            <a:r>
              <a:rPr lang="sr-Latn-RS" sz="3600" dirty="0" smtClean="0">
                <a:latin typeface="Times New Roman" panose="02020603050405020304" pitchFamily="18" charset="0"/>
                <a:cs typeface="Times New Roman" panose="02020603050405020304" pitchFamily="18" charset="0"/>
              </a:rPr>
              <a:t>upitnik</a:t>
            </a:r>
            <a:r>
              <a:rPr lang="sr-Latn-RS" sz="3600" dirty="0">
                <a:latin typeface="Times New Roman" panose="02020603050405020304" pitchFamily="18" charset="0"/>
                <a:cs typeface="Times New Roman" panose="02020603050405020304" pitchFamily="18" charset="0"/>
              </a:rPr>
              <a:t/>
            </a:r>
            <a:br>
              <a:rPr lang="sr-Latn-RS" sz="3600" dirty="0">
                <a:latin typeface="Times New Roman" panose="02020603050405020304" pitchFamily="18" charset="0"/>
                <a:cs typeface="Times New Roman" panose="02020603050405020304" pitchFamily="18" charset="0"/>
              </a:rPr>
            </a:br>
            <a:r>
              <a:rPr lang="sr-Latn-RS" sz="3600" dirty="0">
                <a:latin typeface="Times New Roman" panose="02020603050405020304" pitchFamily="18" charset="0"/>
                <a:cs typeface="Times New Roman" panose="02020603050405020304" pitchFamily="18" charset="0"/>
              </a:rPr>
              <a:t>Obrada podataka: </a:t>
            </a:r>
            <a:r>
              <a:rPr lang="sr-Latn-RS" sz="3600" dirty="0" smtClean="0">
                <a:latin typeface="Times New Roman" panose="02020603050405020304" pitchFamily="18" charset="0"/>
                <a:cs typeface="Times New Roman" panose="02020603050405020304" pitchFamily="18" charset="0"/>
              </a:rPr>
              <a:t>SPSS program</a:t>
            </a:r>
            <a:r>
              <a:rPr lang="sr-Latn-RS" sz="3600" dirty="0">
                <a:latin typeface="Times New Roman" panose="02020603050405020304" pitchFamily="18" charset="0"/>
                <a:cs typeface="Times New Roman" panose="02020603050405020304" pitchFamily="18" charset="0"/>
              </a:rPr>
              <a:t/>
            </a:r>
            <a:br>
              <a:rPr lang="sr-Latn-RS" sz="3600" dirty="0">
                <a:latin typeface="Times New Roman" panose="02020603050405020304" pitchFamily="18" charset="0"/>
                <a:cs typeface="Times New Roman" panose="02020603050405020304" pitchFamily="18" charset="0"/>
              </a:rPr>
            </a:br>
            <a:r>
              <a:rPr lang="sr-Latn-RS" sz="3600" dirty="0">
                <a:latin typeface="Times New Roman" panose="02020603050405020304" pitchFamily="18" charset="0"/>
                <a:cs typeface="Times New Roman" panose="02020603050405020304" pitchFamily="18" charset="0"/>
              </a:rPr>
              <a:t>Vreme: </a:t>
            </a:r>
            <a:r>
              <a:rPr lang="en-US" sz="3600" dirty="0">
                <a:latin typeface="Times New Roman" panose="02020603050405020304" pitchFamily="18" charset="0"/>
                <a:cs typeface="Times New Roman" panose="02020603050405020304" pitchFamily="18" charset="0"/>
              </a:rPr>
              <a:t>od</a:t>
            </a:r>
            <a:r>
              <a:rPr lang="sr-Latn-RS" sz="3600" dirty="0">
                <a:latin typeface="Times New Roman" panose="02020603050405020304" pitchFamily="18" charset="0"/>
                <a:cs typeface="Times New Roman" panose="02020603050405020304" pitchFamily="18" charset="0"/>
              </a:rPr>
              <a:t> 06.04. do 18.04</a:t>
            </a:r>
            <a:r>
              <a:rPr lang="en-US" sz="3600" dirty="0">
                <a:latin typeface="Times New Roman" panose="02020603050405020304" pitchFamily="18" charset="0"/>
                <a:cs typeface="Times New Roman" panose="02020603050405020304" pitchFamily="18" charset="0"/>
              </a:rPr>
              <a:t>.</a:t>
            </a:r>
            <a:r>
              <a:rPr lang="sr-Latn-RS" sz="3600" dirty="0">
                <a:latin typeface="Times New Roman" panose="02020603050405020304" pitchFamily="18" charset="0"/>
                <a:cs typeface="Times New Roman" panose="02020603050405020304" pitchFamily="18" charset="0"/>
              </a:rPr>
              <a:t>2020.</a:t>
            </a:r>
            <a:br>
              <a:rPr lang="sr-Latn-RS" sz="3600" dirty="0">
                <a:latin typeface="Times New Roman" panose="02020603050405020304" pitchFamily="18" charset="0"/>
                <a:cs typeface="Times New Roman" panose="02020603050405020304" pitchFamily="18" charset="0"/>
              </a:rPr>
            </a:br>
            <a:r>
              <a:rPr lang="sr-Latn-RS" sz="3600" dirty="0">
                <a:latin typeface="Times New Roman" panose="02020603050405020304" pitchFamily="18" charset="0"/>
                <a:cs typeface="Times New Roman" panose="02020603050405020304" pitchFamily="18" charset="0"/>
              </a:rPr>
              <a:t>Broj ispitanika: </a:t>
            </a:r>
            <a:r>
              <a:rPr lang="sr-Latn-RS" sz="3600" dirty="0" smtClean="0">
                <a:latin typeface="Times New Roman" panose="02020603050405020304" pitchFamily="18" charset="0"/>
                <a:cs typeface="Times New Roman" panose="02020603050405020304" pitchFamily="18" charset="0"/>
              </a:rPr>
              <a:t>1.039</a:t>
            </a:r>
            <a:endParaRPr lang="sr-Latn-RS" sz="3600" dirty="0">
              <a:latin typeface="Times New Roman" panose="02020603050405020304" pitchFamily="18" charset="0"/>
              <a:cs typeface="Times New Roman" panose="02020603050405020304" pitchFamily="18" charset="0"/>
            </a:endParaRPr>
          </a:p>
          <a:p>
            <a:pPr>
              <a:lnSpc>
                <a:spcPct val="160000"/>
              </a:lnSpc>
            </a:pPr>
            <a:r>
              <a:rPr lang="sr-Latn-RS" sz="3600" dirty="0">
                <a:latin typeface="Times New Roman" panose="02020603050405020304" pitchFamily="18" charset="0"/>
                <a:cs typeface="Times New Roman" panose="02020603050405020304" pitchFamily="18" charset="0"/>
              </a:rPr>
              <a:t>Pol: </a:t>
            </a:r>
            <a:r>
              <a:rPr lang="sr-Latn-RS" sz="3600" dirty="0" smtClean="0">
                <a:latin typeface="Times New Roman" panose="02020603050405020304" pitchFamily="18" charset="0"/>
                <a:cs typeface="Times New Roman" panose="02020603050405020304" pitchFamily="18" charset="0"/>
              </a:rPr>
              <a:t>64,1% </a:t>
            </a:r>
            <a:r>
              <a:rPr lang="sr-Latn-RS" sz="3600" dirty="0">
                <a:latin typeface="Times New Roman" panose="02020603050405020304" pitchFamily="18" charset="0"/>
                <a:cs typeface="Times New Roman" panose="02020603050405020304" pitchFamily="18" charset="0"/>
              </a:rPr>
              <a:t>ženski, </a:t>
            </a:r>
            <a:r>
              <a:rPr lang="sr-Latn-RS" sz="3600" dirty="0" smtClean="0">
                <a:latin typeface="Times New Roman" panose="02020603050405020304" pitchFamily="18" charset="0"/>
                <a:cs typeface="Times New Roman" panose="02020603050405020304" pitchFamily="18" charset="0"/>
              </a:rPr>
              <a:t>35,9% muški</a:t>
            </a:r>
            <a:r>
              <a:rPr lang="sr-Latn-RS" sz="3600" dirty="0">
                <a:latin typeface="Times New Roman" panose="02020603050405020304" pitchFamily="18" charset="0"/>
                <a:cs typeface="Times New Roman" panose="02020603050405020304" pitchFamily="18" charset="0"/>
              </a:rPr>
              <a:t/>
            </a:r>
            <a:br>
              <a:rPr lang="sr-Latn-RS" sz="3600" dirty="0">
                <a:latin typeface="Times New Roman" panose="02020603050405020304" pitchFamily="18" charset="0"/>
                <a:cs typeface="Times New Roman" panose="02020603050405020304" pitchFamily="18" charset="0"/>
              </a:rPr>
            </a:br>
            <a:r>
              <a:rPr lang="sr-Latn-RS" sz="3600" dirty="0" smtClean="0">
                <a:latin typeface="Times New Roman" panose="02020603050405020304" pitchFamily="18" charset="0"/>
                <a:cs typeface="Times New Roman" panose="02020603050405020304" pitchFamily="18" charset="0"/>
              </a:rPr>
              <a:t>Region: Vojvodina 9,7%, Beograd 57,7%, Zapadna i Centralna Srbija 19,8%,</a:t>
            </a:r>
          </a:p>
          <a:p>
            <a:pPr marL="0" indent="0">
              <a:lnSpc>
                <a:spcPct val="160000"/>
              </a:lnSpc>
              <a:buNone/>
            </a:pPr>
            <a:r>
              <a:rPr lang="sr-Latn-RS" sz="3600" dirty="0">
                <a:latin typeface="Times New Roman" panose="02020603050405020304" pitchFamily="18" charset="0"/>
                <a:cs typeface="Times New Roman" panose="02020603050405020304" pitchFamily="18" charset="0"/>
              </a:rPr>
              <a:t> </a:t>
            </a:r>
            <a:r>
              <a:rPr lang="sr-Latn-RS" sz="3600" dirty="0" smtClean="0">
                <a:latin typeface="Times New Roman" panose="02020603050405020304" pitchFamily="18" charset="0"/>
                <a:cs typeface="Times New Roman" panose="02020603050405020304" pitchFamily="18" charset="0"/>
              </a:rPr>
              <a:t>  Južna i Istočna Srbija 10,3%, KiM 2,5%</a:t>
            </a:r>
            <a:r>
              <a:rPr lang="sr-Latn-RS" sz="3600" dirty="0">
                <a:solidFill>
                  <a:schemeClr val="bg1"/>
                </a:solidFill>
              </a:rPr>
              <a:t/>
            </a:r>
            <a:br>
              <a:rPr lang="sr-Latn-RS" sz="3600" dirty="0">
                <a:solidFill>
                  <a:schemeClr val="bg1"/>
                </a:solidFill>
              </a:rPr>
            </a:br>
            <a:r>
              <a:rPr lang="sr-Latn-RS" sz="3600" dirty="0" smtClean="0">
                <a:solidFill>
                  <a:schemeClr val="bg1"/>
                </a:solidFill>
              </a:rPr>
              <a:t>   </a:t>
            </a:r>
            <a:r>
              <a:rPr lang="sr-Latn-RS" sz="3600" dirty="0" smtClean="0">
                <a:latin typeface="Times New Roman" panose="02020603050405020304" pitchFamily="18" charset="0"/>
                <a:cs typeface="Times New Roman" panose="02020603050405020304" pitchFamily="18" charset="0"/>
              </a:rPr>
              <a:t>Prosečna starost ispitanika: 18-29 godina</a:t>
            </a:r>
            <a:endParaRPr lang="sr-Latn-CS" sz="3600" dirty="0">
              <a:solidFill>
                <a:schemeClr val="bg1"/>
              </a:solidFill>
            </a:endParaRPr>
          </a:p>
          <a:p>
            <a:endParaRPr lang="sr-Cyrl-RS" dirty="0"/>
          </a:p>
        </p:txBody>
      </p:sp>
    </p:spTree>
    <p:extLst>
      <p:ext uri="{BB962C8B-B14F-4D97-AF65-F5344CB8AC3E}">
        <p14:creationId xmlns:p14="http://schemas.microsoft.com/office/powerpoint/2010/main" val="3931558759"/>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66774705"/>
              </p:ext>
            </p:extLst>
          </p:nvPr>
        </p:nvGraphicFramePr>
        <p:xfrm>
          <a:off x="140677" y="1658644"/>
          <a:ext cx="7904114" cy="368707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887027" y="1464029"/>
            <a:ext cx="2799471" cy="163121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sr-Latn-RS" sz="2000" i="1" dirty="0" smtClean="0">
                <a:solidFill>
                  <a:schemeClr val="bg1"/>
                </a:solidFill>
                <a:latin typeface="Times New Roman" panose="02020603050405020304" pitchFamily="18" charset="0"/>
                <a:cs typeface="Times New Roman" panose="02020603050405020304" pitchFamily="18" charset="0"/>
              </a:rPr>
              <a:t>Prema dobijenim podacima ispitanici su </a:t>
            </a:r>
            <a:r>
              <a:rPr lang="en-US" sz="2000" b="1" i="1" dirty="0" smtClean="0">
                <a:solidFill>
                  <a:schemeClr val="bg1"/>
                </a:solidFill>
                <a:latin typeface="Times New Roman" panose="02020603050405020304" pitchFamily="18" charset="0"/>
                <a:cs typeface="Times New Roman" panose="02020603050405020304" pitchFamily="18" charset="0"/>
              </a:rPr>
              <a:t>prose</a:t>
            </a:r>
            <a:r>
              <a:rPr lang="sr-Latn-RS" sz="2000" b="1" i="1" dirty="0" smtClean="0">
                <a:solidFill>
                  <a:schemeClr val="bg1"/>
                </a:solidFill>
                <a:latin typeface="Times New Roman" panose="02020603050405020304" pitchFamily="18" charset="0"/>
                <a:cs typeface="Times New Roman" panose="02020603050405020304" pitchFamily="18" charset="0"/>
              </a:rPr>
              <a:t>čno zadovoljni</a:t>
            </a:r>
            <a:r>
              <a:rPr lang="sr-Latn-RS" sz="2000" i="1" dirty="0" smtClean="0">
                <a:solidFill>
                  <a:schemeClr val="bg1"/>
                </a:solidFill>
                <a:latin typeface="Times New Roman" panose="02020603050405020304" pitchFamily="18" charset="0"/>
                <a:cs typeface="Times New Roman" panose="02020603050405020304" pitchFamily="18" charset="0"/>
              </a:rPr>
              <a:t> svojom finansijskom situacijom</a:t>
            </a:r>
            <a:endParaRPr lang="sr-Latn-RS" sz="2000" i="1"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8641724" y="4708859"/>
            <a:ext cx="2381248" cy="2149141"/>
          </a:xfrm>
          <a:prstGeom prst="rect">
            <a:avLst/>
          </a:prstGeom>
        </p:spPr>
      </p:pic>
    </p:spTree>
    <p:extLst>
      <p:ext uri="{BB962C8B-B14F-4D97-AF65-F5344CB8AC3E}">
        <p14:creationId xmlns:p14="http://schemas.microsoft.com/office/powerpoint/2010/main" val="978056964"/>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Content Placeholder 5"/>
          <p:cNvGraphicFramePr>
            <a:graphicFrameLocks noGrp="1"/>
          </p:cNvGraphicFramePr>
          <p:nvPr>
            <p:ph idx="1"/>
            <p:extLst>
              <p:ext uri="{D42A27DB-BD31-4B8C-83A1-F6EECF244321}">
                <p14:modId xmlns:p14="http://schemas.microsoft.com/office/powerpoint/2010/main" val="3801989544"/>
              </p:ext>
            </p:extLst>
          </p:nvPr>
        </p:nvGraphicFramePr>
        <p:xfrm>
          <a:off x="-112541" y="543732"/>
          <a:ext cx="6387921" cy="3856484"/>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73111"/>
            <a:ext cx="4346917" cy="714809"/>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889407022"/>
              </p:ext>
            </p:extLst>
          </p:nvPr>
        </p:nvGraphicFramePr>
        <p:xfrm>
          <a:off x="5675291" y="413513"/>
          <a:ext cx="6516709" cy="466856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5988676" y="5235269"/>
            <a:ext cx="5924282"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1600" i="1" dirty="0" smtClean="0">
                <a:solidFill>
                  <a:schemeClr val="bg1"/>
                </a:solidFill>
              </a:rPr>
              <a:t>Pre svega</a:t>
            </a:r>
            <a:r>
              <a:rPr lang="sr-Latn-RS" sz="1600" i="1" dirty="0" smtClean="0">
                <a:solidFill>
                  <a:schemeClr val="bg1"/>
                </a:solidFill>
              </a:rPr>
              <a:t>,</a:t>
            </a:r>
            <a:r>
              <a:rPr lang="vi-VN" sz="1600" i="1" dirty="0" smtClean="0">
                <a:solidFill>
                  <a:schemeClr val="bg1"/>
                </a:solidFill>
              </a:rPr>
              <a:t> način informisanja je u potpunosti drugačiji kod </a:t>
            </a:r>
            <a:r>
              <a:rPr lang="sr-Latn-RS" sz="1600" i="1" dirty="0" smtClean="0">
                <a:solidFill>
                  <a:schemeClr val="bg1"/>
                </a:solidFill>
              </a:rPr>
              <a:t>s</a:t>
            </a:r>
            <a:r>
              <a:rPr lang="vi-VN" sz="1600" i="1" dirty="0" smtClean="0">
                <a:solidFill>
                  <a:schemeClr val="bg1"/>
                </a:solidFill>
              </a:rPr>
              <a:t>tarijih u odnosu na mlade. Grupa ispitanika </a:t>
            </a:r>
            <a:r>
              <a:rPr lang="vi-VN" sz="1600" b="1" i="1" dirty="0" smtClean="0">
                <a:solidFill>
                  <a:schemeClr val="bg1"/>
                </a:solidFill>
              </a:rPr>
              <a:t>18-29 godina </a:t>
            </a:r>
            <a:r>
              <a:rPr lang="vi-VN" sz="1600" i="1" dirty="0" smtClean="0">
                <a:solidFill>
                  <a:schemeClr val="bg1"/>
                </a:solidFill>
              </a:rPr>
              <a:t>najviše se informiše putem </a:t>
            </a:r>
            <a:r>
              <a:rPr lang="vi-VN" sz="1600" b="1" i="1" dirty="0" smtClean="0">
                <a:solidFill>
                  <a:schemeClr val="bg1"/>
                </a:solidFill>
              </a:rPr>
              <a:t>društvenih mreža</a:t>
            </a:r>
            <a:r>
              <a:rPr lang="sr-Latn-RS" sz="1600" b="1" i="1" dirty="0" smtClean="0">
                <a:solidFill>
                  <a:schemeClr val="bg1"/>
                </a:solidFill>
              </a:rPr>
              <a:t>,</a:t>
            </a:r>
            <a:r>
              <a:rPr lang="vi-VN" sz="1600" b="1" i="1" dirty="0" smtClean="0">
                <a:solidFill>
                  <a:schemeClr val="bg1"/>
                </a:solidFill>
              </a:rPr>
              <a:t> </a:t>
            </a:r>
            <a:r>
              <a:rPr lang="vi-VN" sz="1600" i="1" dirty="0" smtClean="0">
                <a:solidFill>
                  <a:schemeClr val="bg1"/>
                </a:solidFill>
              </a:rPr>
              <a:t>ali najstariji </a:t>
            </a:r>
            <a:r>
              <a:rPr lang="vi-VN" sz="1600" b="1" i="1" dirty="0" smtClean="0">
                <a:solidFill>
                  <a:schemeClr val="bg1"/>
                </a:solidFill>
              </a:rPr>
              <a:t>građani preko 65 godina </a:t>
            </a:r>
            <a:r>
              <a:rPr lang="vi-VN" sz="1600" i="1" dirty="0" smtClean="0">
                <a:solidFill>
                  <a:schemeClr val="bg1"/>
                </a:solidFill>
              </a:rPr>
              <a:t>koriste staru metodu informisanja putem</a:t>
            </a:r>
            <a:r>
              <a:rPr lang="vi-VN" sz="1600" b="1" i="1" dirty="0" smtClean="0">
                <a:solidFill>
                  <a:schemeClr val="bg1"/>
                </a:solidFill>
              </a:rPr>
              <a:t> TV</a:t>
            </a:r>
            <a:r>
              <a:rPr lang="sr-Latn-RS" sz="1600" b="1" i="1" dirty="0" smtClean="0">
                <a:solidFill>
                  <a:schemeClr val="bg1"/>
                </a:solidFill>
              </a:rPr>
              <a:t>-a</a:t>
            </a:r>
            <a:r>
              <a:rPr lang="vi-VN" sz="1600" b="1" i="1" dirty="0" smtClean="0">
                <a:solidFill>
                  <a:schemeClr val="bg1"/>
                </a:solidFill>
              </a:rPr>
              <a:t>.</a:t>
            </a:r>
            <a:endParaRPr lang="en-US" sz="1600" i="1" dirty="0">
              <a:solidFill>
                <a:schemeClr val="bg1"/>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88" y="4711489"/>
            <a:ext cx="772732" cy="96162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520" y="5310324"/>
            <a:ext cx="291525" cy="36278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4495" y="6387920"/>
            <a:ext cx="386366" cy="480811"/>
          </a:xfrm>
          <a:prstGeom prst="rect">
            <a:avLst/>
          </a:prstGeom>
        </p:spPr>
      </p:pic>
    </p:spTree>
    <p:extLst>
      <p:ext uri="{BB962C8B-B14F-4D97-AF65-F5344CB8AC3E}">
        <p14:creationId xmlns:p14="http://schemas.microsoft.com/office/powerpoint/2010/main" val="3905601037"/>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0049" y="85895"/>
            <a:ext cx="4404575" cy="980471"/>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4056545905"/>
              </p:ext>
            </p:extLst>
          </p:nvPr>
        </p:nvGraphicFramePr>
        <p:xfrm>
          <a:off x="70834" y="253375"/>
          <a:ext cx="7360275" cy="5194388"/>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94396"/>
            <a:ext cx="772732" cy="96162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1892" y="1337224"/>
            <a:ext cx="772732" cy="96162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5358" y="963418"/>
            <a:ext cx="450762" cy="56094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7155" y="6027462"/>
            <a:ext cx="489397" cy="60902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4514" y="6146253"/>
            <a:ext cx="396678" cy="49364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4488" y="5868520"/>
            <a:ext cx="772732" cy="96162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90" y="59142"/>
            <a:ext cx="312160" cy="388466"/>
          </a:xfrm>
          <a:prstGeom prst="rect">
            <a:avLst/>
          </a:prstGeom>
        </p:spPr>
      </p:pic>
      <p:graphicFrame>
        <p:nvGraphicFramePr>
          <p:cNvPr id="14" name="Chart 13"/>
          <p:cNvGraphicFramePr>
            <a:graphicFrameLocks/>
          </p:cNvGraphicFramePr>
          <p:nvPr>
            <p:extLst>
              <p:ext uri="{D42A27DB-BD31-4B8C-83A1-F6EECF244321}">
                <p14:modId xmlns:p14="http://schemas.microsoft.com/office/powerpoint/2010/main" val="1537868671"/>
              </p:ext>
            </p:extLst>
          </p:nvPr>
        </p:nvGraphicFramePr>
        <p:xfrm>
          <a:off x="6932120" y="2745795"/>
          <a:ext cx="6029325" cy="356235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744916365"/>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212189" y="0"/>
            <a:ext cx="2379216" cy="2263471"/>
          </a:xfrm>
          <a:prstGeom prst="rect">
            <a:avLst/>
          </a:prstGeom>
        </p:spPr>
      </p:pic>
      <p:sp>
        <p:nvSpPr>
          <p:cNvPr id="2" name="Title 1"/>
          <p:cNvSpPr>
            <a:spLocks noGrp="1"/>
          </p:cNvSpPr>
          <p:nvPr>
            <p:ph type="title"/>
          </p:nvPr>
        </p:nvSpPr>
        <p:spPr>
          <a:xfrm>
            <a:off x="3498922" y="900333"/>
            <a:ext cx="9905998" cy="1337433"/>
          </a:xfrm>
        </p:spPr>
        <p:txBody>
          <a:bodyPr/>
          <a:lstStyle/>
          <a:p>
            <a:r>
              <a:rPr lang="sr-Latn-RS" dirty="0" smtClean="0">
                <a:solidFill>
                  <a:schemeClr val="bg1"/>
                </a:solidFill>
              </a:rPr>
              <a:t>Koliko verujete sledećim televizijama?</a:t>
            </a:r>
            <a:endParaRPr lang="sr-Cyrl-R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2756048"/>
              </p:ext>
            </p:extLst>
          </p:nvPr>
        </p:nvGraphicFramePr>
        <p:xfrm>
          <a:off x="0" y="1533378"/>
          <a:ext cx="7723165" cy="512063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7994721" y="2716066"/>
            <a:ext cx="2433711" cy="3693319"/>
          </a:xfrm>
          <a:prstGeom prst="rect">
            <a:avLst/>
          </a:prstGeom>
          <a:noFill/>
        </p:spPr>
        <p:txBody>
          <a:bodyPr wrap="square" rtlCol="0">
            <a:spAutoFit/>
          </a:bodyPr>
          <a:lstStyle/>
          <a:p>
            <a:pPr fontAlgn="base"/>
            <a:r>
              <a:rPr lang="sr-Latn-RS" sz="2600" dirty="0" smtClean="0">
                <a:solidFill>
                  <a:schemeClr val="bg1"/>
                </a:solidFill>
                <a:effectLst>
                  <a:outerShdw blurRad="38100" dist="38100" dir="2700000" algn="tl">
                    <a:srgbClr val="000000">
                      <a:alpha val="43137"/>
                    </a:srgbClr>
                  </a:outerShdw>
                </a:effectLst>
              </a:rPr>
              <a:t>Najveći procenat </a:t>
            </a:r>
            <a:r>
              <a:rPr lang="sr-Latn-RS" sz="2600" dirty="0">
                <a:solidFill>
                  <a:schemeClr val="bg1"/>
                </a:solidFill>
                <a:effectLst>
                  <a:outerShdw blurRad="38100" dist="38100" dir="2700000" algn="tl">
                    <a:srgbClr val="000000">
                      <a:alpha val="43137"/>
                    </a:srgbClr>
                  </a:outerShdw>
                </a:effectLst>
              </a:rPr>
              <a:t>ispitanika - 34,4% prati RTS i 25,3% prati program N1 i Nova S, a opet manji procenat im u potpunosti veruje.</a:t>
            </a:r>
            <a:endParaRPr lang="sr-Cyrl-RS" sz="2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0185177"/>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4350" y="1911863"/>
            <a:ext cx="2912012" cy="4137246"/>
          </a:xfrm>
        </p:spPr>
        <p:txBody>
          <a:bodyPr>
            <a:noAutofit/>
          </a:bodyPr>
          <a:lstStyle/>
          <a:p>
            <a:pPr marL="0" indent="0">
              <a:buNone/>
            </a:pPr>
            <a:r>
              <a:rPr lang="sr-Latn-RS" dirty="0" smtClean="0">
                <a:solidFill>
                  <a:schemeClr val="bg1"/>
                </a:solidFill>
                <a:effectLst>
                  <a:outerShdw blurRad="38100" dist="38100" dir="2700000" algn="tl">
                    <a:srgbClr val="000000">
                      <a:alpha val="43137"/>
                    </a:srgbClr>
                  </a:outerShdw>
                </a:effectLst>
              </a:rPr>
              <a:t>Većina ispitanika </a:t>
            </a:r>
            <a:r>
              <a:rPr lang="sr-Latn-RS" dirty="0">
                <a:solidFill>
                  <a:schemeClr val="bg1"/>
                </a:solidFill>
                <a:effectLst>
                  <a:outerShdw blurRad="38100" dist="38100" dir="2700000" algn="tl">
                    <a:srgbClr val="000000">
                      <a:alpha val="43137"/>
                    </a:srgbClr>
                  </a:outerShdw>
                </a:effectLst>
              </a:rPr>
              <a:t>uglavnom procenjuje da će pandemija imati </a:t>
            </a:r>
            <a:r>
              <a:rPr lang="sr-Latn-RS" b="1" dirty="0">
                <a:solidFill>
                  <a:schemeClr val="bg1"/>
                </a:solidFill>
                <a:effectLst>
                  <a:outerShdw blurRad="38100" dist="38100" dir="2700000" algn="tl">
                    <a:srgbClr val="000000">
                      <a:alpha val="43137"/>
                    </a:srgbClr>
                  </a:outerShdw>
                </a:effectLst>
              </a:rPr>
              <a:t>neutralan uticaj po finansije</a:t>
            </a:r>
            <a:r>
              <a:rPr lang="sr-Latn-RS" dirty="0">
                <a:solidFill>
                  <a:schemeClr val="bg1"/>
                </a:solidFill>
                <a:effectLst>
                  <a:outerShdw blurRad="38100" dist="38100" dir="2700000" algn="tl">
                    <a:srgbClr val="000000">
                      <a:alpha val="43137"/>
                    </a:srgbClr>
                  </a:outerShdw>
                </a:effectLst>
              </a:rPr>
              <a:t>, što korespondira sa činjenicom da većina smatra da je uglavnom zadovoljna svojim finansijama.</a:t>
            </a:r>
            <a:endParaRPr lang="sr-Cyrl-RS" dirty="0">
              <a:solidFill>
                <a:schemeClr val="bg1"/>
              </a:solidFill>
              <a:effectLst>
                <a:outerShdw blurRad="38100" dist="38100" dir="2700000" algn="tl">
                  <a:srgbClr val="000000">
                    <a:alpha val="43137"/>
                  </a:srgbClr>
                </a:outerShdw>
              </a:effectLst>
            </a:endParaRPr>
          </a:p>
        </p:txBody>
      </p:sp>
      <p:graphicFrame>
        <p:nvGraphicFramePr>
          <p:cNvPr id="4" name="Chart 3"/>
          <p:cNvGraphicFramePr>
            <a:graphicFrameLocks/>
          </p:cNvGraphicFramePr>
          <p:nvPr>
            <p:extLst>
              <p:ext uri="{D42A27DB-BD31-4B8C-83A1-F6EECF244321}">
                <p14:modId xmlns:p14="http://schemas.microsoft.com/office/powerpoint/2010/main" val="121772374"/>
              </p:ext>
            </p:extLst>
          </p:nvPr>
        </p:nvGraphicFramePr>
        <p:xfrm>
          <a:off x="945905" y="1722620"/>
          <a:ext cx="6636581" cy="50221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8098266"/>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266473050"/>
              </p:ext>
            </p:extLst>
          </p:nvPr>
        </p:nvGraphicFramePr>
        <p:xfrm>
          <a:off x="2339794" y="1744395"/>
          <a:ext cx="8046719" cy="472674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542447" cy="2077162"/>
          </a:xfrm>
          <a:prstGeom prst="rect">
            <a:avLst/>
          </a:prstGeom>
        </p:spPr>
      </p:pic>
      <p:pic>
        <p:nvPicPr>
          <p:cNvPr id="2" name="Picture 1"/>
          <p:cNvPicPr>
            <a:picLocks noChangeAspect="1"/>
          </p:cNvPicPr>
          <p:nvPr/>
        </p:nvPicPr>
        <p:blipFill>
          <a:blip r:embed="rId5"/>
          <a:stretch>
            <a:fillRect/>
          </a:stretch>
        </p:blipFill>
        <p:spPr>
          <a:xfrm>
            <a:off x="0" y="4468161"/>
            <a:ext cx="2066723" cy="2389839"/>
          </a:xfrm>
          <a:prstGeom prst="rect">
            <a:avLst/>
          </a:prstGeom>
        </p:spPr>
      </p:pic>
    </p:spTree>
    <p:extLst>
      <p:ext uri="{BB962C8B-B14F-4D97-AF65-F5344CB8AC3E}">
        <p14:creationId xmlns:p14="http://schemas.microsoft.com/office/powerpoint/2010/main" val="4257505452"/>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Override1.xml><?xml version="1.0" encoding="utf-8"?>
<a:themeOverride xmlns:a="http://schemas.openxmlformats.org/drawingml/2006/main">
  <a:clrScheme name="Blank">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Blank">
    <a:majorFont>
      <a:latin typeface="Helvetica Neue"/>
      <a:ea typeface="Helvetica Neue"/>
      <a:cs typeface="Helvetica Neue"/>
    </a:majorFont>
    <a:minorFont>
      <a:latin typeface="Helvetica Neue"/>
      <a:ea typeface="Helvetica Neue"/>
      <a:cs typeface="Helvetica Neue"/>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TM04033919[[fn=Circuit]]</Template>
  <TotalTime>818</TotalTime>
  <Words>940</Words>
  <Application>Microsoft Office PowerPoint</Application>
  <PresentationFormat>Widescreen</PresentationFormat>
  <Paragraphs>109</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Georgia</vt:lpstr>
      <vt:lpstr>Helvetica Neue</vt:lpstr>
      <vt:lpstr>Roboto</vt:lpstr>
      <vt:lpstr>Times New Roman</vt:lpstr>
      <vt:lpstr>Trebuchet MS</vt:lpstr>
      <vt:lpstr>Tw Cen MT</vt:lpstr>
      <vt:lpstr>Wingdings</vt:lpstr>
      <vt:lpstr>Circuit</vt:lpstr>
      <vt:lpstr>Stavovi građana Republike Srbije o COVID-19 u Srbiji</vt:lpstr>
      <vt:lpstr>O istraživanju</vt:lpstr>
      <vt:lpstr>Opšti podaci</vt:lpstr>
      <vt:lpstr>PowerPoint Presentation</vt:lpstr>
      <vt:lpstr>PowerPoint Presentation</vt:lpstr>
      <vt:lpstr>PowerPoint Presentation</vt:lpstr>
      <vt:lpstr>Koliko verujete sledećim televizijama?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Zaključak</vt:lpstr>
      <vt:lpstr>#BUDITE_ODGOVORNI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Vlada</dc:creator>
  <cp:lastModifiedBy>Nenad Spasojevic</cp:lastModifiedBy>
  <cp:revision>73</cp:revision>
  <dcterms:created xsi:type="dcterms:W3CDTF">2020-05-20T15:38:44Z</dcterms:created>
  <dcterms:modified xsi:type="dcterms:W3CDTF">2020-05-23T09:33:21Z</dcterms:modified>
</cp:coreProperties>
</file>